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147481989" r:id="rId2"/>
    <p:sldId id="2147482020" r:id="rId3"/>
    <p:sldId id="2147482021" r:id="rId4"/>
    <p:sldId id="2147481990" r:id="rId5"/>
    <p:sldId id="2147481991" r:id="rId6"/>
    <p:sldId id="2147482019" r:id="rId7"/>
    <p:sldId id="2147482022" r:id="rId8"/>
    <p:sldId id="282" r:id="rId9"/>
    <p:sldId id="2147482018" r:id="rId10"/>
    <p:sldId id="283" r:id="rId11"/>
    <p:sldId id="285" r:id="rId12"/>
    <p:sldId id="2147477947" r:id="rId13"/>
    <p:sldId id="2147482012" r:id="rId14"/>
    <p:sldId id="284" r:id="rId15"/>
    <p:sldId id="2147477948" r:id="rId16"/>
    <p:sldId id="2147481965" r:id="rId17"/>
    <p:sldId id="278" r:id="rId18"/>
    <p:sldId id="2147477949" r:id="rId19"/>
    <p:sldId id="2147477950" r:id="rId20"/>
    <p:sldId id="264" r:id="rId21"/>
    <p:sldId id="2147481963" r:id="rId22"/>
    <p:sldId id="2147481993" r:id="rId23"/>
    <p:sldId id="2147482014" r:id="rId24"/>
    <p:sldId id="2147482015" r:id="rId25"/>
    <p:sldId id="2147481967" r:id="rId26"/>
    <p:sldId id="2147481966" r:id="rId27"/>
    <p:sldId id="2147481968" r:id="rId28"/>
    <p:sldId id="2147481969" r:id="rId29"/>
    <p:sldId id="2147481970" r:id="rId30"/>
    <p:sldId id="2147481976" r:id="rId31"/>
    <p:sldId id="2147481981" r:id="rId32"/>
    <p:sldId id="2147481983" r:id="rId33"/>
    <p:sldId id="2147481982" r:id="rId34"/>
    <p:sldId id="2147482017" r:id="rId35"/>
    <p:sldId id="2147481992" r:id="rId36"/>
    <p:sldId id="2147481971" r:id="rId37"/>
    <p:sldId id="2147481985" r:id="rId38"/>
    <p:sldId id="2147481973" r:id="rId39"/>
    <p:sldId id="2147481999" r:id="rId40"/>
    <p:sldId id="2147482000" r:id="rId41"/>
    <p:sldId id="2147482001" r:id="rId42"/>
    <p:sldId id="2147482002" r:id="rId43"/>
    <p:sldId id="2147481978" r:id="rId44"/>
    <p:sldId id="2147481974" r:id="rId45"/>
    <p:sldId id="2147481975" r:id="rId46"/>
    <p:sldId id="2147481979" r:id="rId47"/>
  </p:sldIdLst>
  <p:sldSz cx="18288000" cy="10287000"/>
  <p:notesSz cx="6858000" cy="9144000"/>
  <p:embeddedFontLst>
    <p:embeddedFont>
      <p:font typeface="Canva Sans Bold" panose="020B0604020202020204" charset="0"/>
      <p:regular r:id="rId49"/>
    </p:embeddedFont>
    <p:embeddedFont>
      <p:font typeface="Helios" panose="020B0604020202020204" charset="0"/>
      <p:regular r:id="rId50"/>
    </p:embeddedFont>
    <p:embeddedFont>
      <p:font typeface="Segoe UI" panose="020B0502040204020203" pitchFamily="34" charset="0"/>
      <p:regular r:id="rId51"/>
      <p:bold r:id="rId52"/>
      <p:italic r:id="rId53"/>
      <p:boldItalic r:id="rId54"/>
    </p:embeddedFont>
    <p:embeddedFont>
      <p:font typeface="Segoe UI Semibold" panose="020B0702040204020203" pitchFamily="34" charset="0"/>
      <p:bold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E30"/>
    <a:srgbClr val="118365"/>
    <a:srgbClr val="1A9A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90" autoAdjust="0"/>
    <p:restoredTop sz="91429" autoAdjust="0"/>
  </p:normalViewPr>
  <p:slideViewPr>
    <p:cSldViewPr>
      <p:cViewPr varScale="1">
        <p:scale>
          <a:sx n="50" d="100"/>
          <a:sy n="50" d="100"/>
        </p:scale>
        <p:origin x="1138" y="5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33B6BA-E6D1-4526-9597-E59145BB962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IN"/>
        </a:p>
      </dgm:t>
    </dgm:pt>
    <dgm:pt modelId="{F75931A2-C6EA-46EB-9C03-93F58FA74266}">
      <dgm:prSet phldrT="[Text]"/>
      <dgm:spPr/>
      <dgm:t>
        <a:bodyPr/>
        <a:lstStyle/>
        <a:p>
          <a:r>
            <a:rPr lang="en-IN" dirty="0"/>
            <a:t>T-SQL/Spark</a:t>
          </a:r>
        </a:p>
      </dgm:t>
    </dgm:pt>
    <dgm:pt modelId="{C929A272-B4C1-4596-80ED-6657863302CE}" type="parTrans" cxnId="{0942E7A5-CC11-4C4F-9935-81E3CD73CDD9}">
      <dgm:prSet/>
      <dgm:spPr/>
      <dgm:t>
        <a:bodyPr/>
        <a:lstStyle/>
        <a:p>
          <a:endParaRPr lang="en-IN"/>
        </a:p>
      </dgm:t>
    </dgm:pt>
    <dgm:pt modelId="{513FABB5-2705-4AE0-94FA-F0CE88AD759E}" type="sibTrans" cxnId="{0942E7A5-CC11-4C4F-9935-81E3CD73CDD9}">
      <dgm:prSet/>
      <dgm:spPr/>
      <dgm:t>
        <a:bodyPr/>
        <a:lstStyle/>
        <a:p>
          <a:endParaRPr lang="en-IN"/>
        </a:p>
      </dgm:t>
    </dgm:pt>
    <dgm:pt modelId="{637C9361-3FA7-4068-A613-949259A0E27D}">
      <dgm:prSet phldrT="[Text]"/>
      <dgm:spPr/>
      <dgm:t>
        <a:bodyPr/>
        <a:lstStyle/>
        <a:p>
          <a:r>
            <a:rPr lang="en-IN" dirty="0"/>
            <a:t>OLTP/OLAP</a:t>
          </a:r>
        </a:p>
      </dgm:t>
    </dgm:pt>
    <dgm:pt modelId="{F7CCDF8F-21E6-456B-8359-77438A3A400B}" type="parTrans" cxnId="{B032272D-E978-4709-89E4-2FAC165799D8}">
      <dgm:prSet/>
      <dgm:spPr/>
      <dgm:t>
        <a:bodyPr/>
        <a:lstStyle/>
        <a:p>
          <a:endParaRPr lang="en-IN"/>
        </a:p>
      </dgm:t>
    </dgm:pt>
    <dgm:pt modelId="{7F4F9221-499C-45D9-BB5D-097007FEBAA2}" type="sibTrans" cxnId="{B032272D-E978-4709-89E4-2FAC165799D8}">
      <dgm:prSet/>
      <dgm:spPr/>
      <dgm:t>
        <a:bodyPr/>
        <a:lstStyle/>
        <a:p>
          <a:endParaRPr lang="en-IN"/>
        </a:p>
      </dgm:t>
    </dgm:pt>
    <dgm:pt modelId="{5F4B15B1-D642-4206-88CF-C22C76C1E6C7}">
      <dgm:prSet phldrT="[Text]"/>
      <dgm:spPr/>
      <dgm:t>
        <a:bodyPr/>
        <a:lstStyle/>
        <a:p>
          <a:r>
            <a:rPr lang="en-IN" dirty="0"/>
            <a:t>SQL DB</a:t>
          </a:r>
        </a:p>
      </dgm:t>
    </dgm:pt>
    <dgm:pt modelId="{0DCFF208-5375-4E47-A959-BD152F28BC51}" type="parTrans" cxnId="{11B3BF7A-D58A-4A77-9A52-607AF6D9FD25}">
      <dgm:prSet/>
      <dgm:spPr/>
      <dgm:t>
        <a:bodyPr/>
        <a:lstStyle/>
        <a:p>
          <a:endParaRPr lang="en-IN"/>
        </a:p>
      </dgm:t>
    </dgm:pt>
    <dgm:pt modelId="{4F05281F-B9AD-4483-8655-00E207FDCDC0}" type="sibTrans" cxnId="{11B3BF7A-D58A-4A77-9A52-607AF6D9FD25}">
      <dgm:prSet/>
      <dgm:spPr/>
      <dgm:t>
        <a:bodyPr/>
        <a:lstStyle/>
        <a:p>
          <a:endParaRPr lang="en-IN"/>
        </a:p>
      </dgm:t>
    </dgm:pt>
    <dgm:pt modelId="{8C3FF5B7-5910-47BB-8CA7-2B6A5FF224C9}">
      <dgm:prSet phldrT="[Text]"/>
      <dgm:spPr/>
      <dgm:t>
        <a:bodyPr/>
        <a:lstStyle/>
        <a:p>
          <a:r>
            <a:rPr lang="en-IN" dirty="0"/>
            <a:t>Warehouse</a:t>
          </a:r>
        </a:p>
      </dgm:t>
    </dgm:pt>
    <dgm:pt modelId="{658DEF13-5609-40DF-938F-4537093E92A1}" type="parTrans" cxnId="{4845E944-F362-4A6B-982F-7A965959251D}">
      <dgm:prSet/>
      <dgm:spPr/>
      <dgm:t>
        <a:bodyPr/>
        <a:lstStyle/>
        <a:p>
          <a:endParaRPr lang="en-IN"/>
        </a:p>
      </dgm:t>
    </dgm:pt>
    <dgm:pt modelId="{FDD691D4-800D-4F25-9BDA-18E186966B24}" type="sibTrans" cxnId="{4845E944-F362-4A6B-982F-7A965959251D}">
      <dgm:prSet/>
      <dgm:spPr/>
      <dgm:t>
        <a:bodyPr/>
        <a:lstStyle/>
        <a:p>
          <a:endParaRPr lang="en-IN"/>
        </a:p>
      </dgm:t>
    </dgm:pt>
    <dgm:pt modelId="{698CCF93-F068-4872-AAC6-5EB35E0E46EC}">
      <dgm:prSet phldrT="[Text]"/>
      <dgm:spPr/>
      <dgm:t>
        <a:bodyPr/>
        <a:lstStyle/>
        <a:p>
          <a:r>
            <a:rPr lang="en-IN" dirty="0"/>
            <a:t>OLAP</a:t>
          </a:r>
        </a:p>
      </dgm:t>
    </dgm:pt>
    <dgm:pt modelId="{DB8E6BFD-C269-4D69-B9E8-F061F91E7BD6}" type="parTrans" cxnId="{7914B5F5-C622-479D-9B42-B90E6ED3496E}">
      <dgm:prSet/>
      <dgm:spPr/>
      <dgm:t>
        <a:bodyPr/>
        <a:lstStyle/>
        <a:p>
          <a:endParaRPr lang="en-IN"/>
        </a:p>
      </dgm:t>
    </dgm:pt>
    <dgm:pt modelId="{B0BC2007-EFCF-4061-9AC9-DCDF48450FB9}" type="sibTrans" cxnId="{7914B5F5-C622-479D-9B42-B90E6ED3496E}">
      <dgm:prSet/>
      <dgm:spPr/>
      <dgm:t>
        <a:bodyPr/>
        <a:lstStyle/>
        <a:p>
          <a:endParaRPr lang="en-IN"/>
        </a:p>
      </dgm:t>
    </dgm:pt>
    <dgm:pt modelId="{4BA3268D-9875-4C62-8A9C-1BD00A760CA0}">
      <dgm:prSet phldrT="[Text]"/>
      <dgm:spPr/>
      <dgm:t>
        <a:bodyPr/>
        <a:lstStyle/>
        <a:p>
          <a:r>
            <a:rPr lang="en-IN" dirty="0"/>
            <a:t>Lakehouse</a:t>
          </a:r>
        </a:p>
      </dgm:t>
    </dgm:pt>
    <dgm:pt modelId="{70CCDE60-3519-4FC5-930F-8CDFAC388F94}" type="parTrans" cxnId="{47355C0D-22F0-4532-8EA0-8F7F69B55224}">
      <dgm:prSet/>
      <dgm:spPr/>
      <dgm:t>
        <a:bodyPr/>
        <a:lstStyle/>
        <a:p>
          <a:endParaRPr lang="en-IN"/>
        </a:p>
      </dgm:t>
    </dgm:pt>
    <dgm:pt modelId="{B35EEB83-2A40-4A70-B962-B24EB38E9255}" type="sibTrans" cxnId="{47355C0D-22F0-4532-8EA0-8F7F69B55224}">
      <dgm:prSet/>
      <dgm:spPr/>
      <dgm:t>
        <a:bodyPr/>
        <a:lstStyle/>
        <a:p>
          <a:endParaRPr lang="en-IN"/>
        </a:p>
      </dgm:t>
    </dgm:pt>
    <dgm:pt modelId="{74F22A19-C229-4062-ABF5-FAA3B63B53AC}" type="pres">
      <dgm:prSet presAssocID="{4F33B6BA-E6D1-4526-9597-E59145BB9624}" presName="hierChild1" presStyleCnt="0">
        <dgm:presLayoutVars>
          <dgm:chPref val="1"/>
          <dgm:dir/>
          <dgm:animOne val="branch"/>
          <dgm:animLvl val="lvl"/>
          <dgm:resizeHandles/>
        </dgm:presLayoutVars>
      </dgm:prSet>
      <dgm:spPr/>
    </dgm:pt>
    <dgm:pt modelId="{C179E9B5-300A-4B07-9D20-0A88EFF1C05E}" type="pres">
      <dgm:prSet presAssocID="{F75931A2-C6EA-46EB-9C03-93F58FA74266}" presName="hierRoot1" presStyleCnt="0"/>
      <dgm:spPr/>
    </dgm:pt>
    <dgm:pt modelId="{A998BECC-0F24-4E63-AF88-C689A517E23C}" type="pres">
      <dgm:prSet presAssocID="{F75931A2-C6EA-46EB-9C03-93F58FA74266}" presName="composite" presStyleCnt="0"/>
      <dgm:spPr/>
    </dgm:pt>
    <dgm:pt modelId="{CBC02F54-B00D-44C7-922D-892B20E1288E}" type="pres">
      <dgm:prSet presAssocID="{F75931A2-C6EA-46EB-9C03-93F58FA74266}" presName="background" presStyleLbl="node0" presStyleIdx="0" presStyleCnt="1"/>
      <dgm:spPr/>
    </dgm:pt>
    <dgm:pt modelId="{9F815DF4-A01E-4007-B5EC-56DDF9D27C06}" type="pres">
      <dgm:prSet presAssocID="{F75931A2-C6EA-46EB-9C03-93F58FA74266}" presName="text" presStyleLbl="fgAcc0" presStyleIdx="0" presStyleCnt="1">
        <dgm:presLayoutVars>
          <dgm:chPref val="3"/>
        </dgm:presLayoutVars>
      </dgm:prSet>
      <dgm:spPr/>
    </dgm:pt>
    <dgm:pt modelId="{2EE09AB5-C362-4DA2-8EF0-EDBD5A367B48}" type="pres">
      <dgm:prSet presAssocID="{F75931A2-C6EA-46EB-9C03-93F58FA74266}" presName="hierChild2" presStyleCnt="0"/>
      <dgm:spPr/>
    </dgm:pt>
    <dgm:pt modelId="{45308AAE-4D19-40E4-BF44-6ED74AF19889}" type="pres">
      <dgm:prSet presAssocID="{F7CCDF8F-21E6-456B-8359-77438A3A400B}" presName="Name10" presStyleLbl="parChTrans1D2" presStyleIdx="0" presStyleCnt="2"/>
      <dgm:spPr/>
    </dgm:pt>
    <dgm:pt modelId="{3AD66BA3-CD74-486E-8784-C07C6FB938F4}" type="pres">
      <dgm:prSet presAssocID="{637C9361-3FA7-4068-A613-949259A0E27D}" presName="hierRoot2" presStyleCnt="0"/>
      <dgm:spPr/>
    </dgm:pt>
    <dgm:pt modelId="{0F7D2F9C-67BA-4A27-A347-2D490B84A330}" type="pres">
      <dgm:prSet presAssocID="{637C9361-3FA7-4068-A613-949259A0E27D}" presName="composite2" presStyleCnt="0"/>
      <dgm:spPr/>
    </dgm:pt>
    <dgm:pt modelId="{5F7F38E9-44F7-4B94-980D-E0EC15C5D754}" type="pres">
      <dgm:prSet presAssocID="{637C9361-3FA7-4068-A613-949259A0E27D}" presName="background2" presStyleLbl="node2" presStyleIdx="0" presStyleCnt="2"/>
      <dgm:spPr/>
    </dgm:pt>
    <dgm:pt modelId="{7ADE4294-C48C-4422-B961-A5593F12A0BB}" type="pres">
      <dgm:prSet presAssocID="{637C9361-3FA7-4068-A613-949259A0E27D}" presName="text2" presStyleLbl="fgAcc2" presStyleIdx="0" presStyleCnt="2">
        <dgm:presLayoutVars>
          <dgm:chPref val="3"/>
        </dgm:presLayoutVars>
      </dgm:prSet>
      <dgm:spPr/>
    </dgm:pt>
    <dgm:pt modelId="{BBB7B2A7-369C-45F7-85B6-3DB8E220B358}" type="pres">
      <dgm:prSet presAssocID="{637C9361-3FA7-4068-A613-949259A0E27D}" presName="hierChild3" presStyleCnt="0"/>
      <dgm:spPr/>
    </dgm:pt>
    <dgm:pt modelId="{CE75292C-973B-462B-970F-A8399A1E252C}" type="pres">
      <dgm:prSet presAssocID="{0DCFF208-5375-4E47-A959-BD152F28BC51}" presName="Name17" presStyleLbl="parChTrans1D3" presStyleIdx="0" presStyleCnt="3"/>
      <dgm:spPr/>
    </dgm:pt>
    <dgm:pt modelId="{ECC2753C-51F6-4B52-B53A-738ADB5C32AA}" type="pres">
      <dgm:prSet presAssocID="{5F4B15B1-D642-4206-88CF-C22C76C1E6C7}" presName="hierRoot3" presStyleCnt="0"/>
      <dgm:spPr/>
    </dgm:pt>
    <dgm:pt modelId="{AAA5606F-8972-45A8-ADD8-44499CEAC799}" type="pres">
      <dgm:prSet presAssocID="{5F4B15B1-D642-4206-88CF-C22C76C1E6C7}" presName="composite3" presStyleCnt="0"/>
      <dgm:spPr/>
    </dgm:pt>
    <dgm:pt modelId="{8D847CB9-6DF9-4FD1-A2CB-BD0D85ADA628}" type="pres">
      <dgm:prSet presAssocID="{5F4B15B1-D642-4206-88CF-C22C76C1E6C7}" presName="background3" presStyleLbl="node3" presStyleIdx="0" presStyleCnt="3"/>
      <dgm:spPr/>
    </dgm:pt>
    <dgm:pt modelId="{44E19155-F521-47DA-9AFF-9CD3AF1161A9}" type="pres">
      <dgm:prSet presAssocID="{5F4B15B1-D642-4206-88CF-C22C76C1E6C7}" presName="text3" presStyleLbl="fgAcc3" presStyleIdx="0" presStyleCnt="3">
        <dgm:presLayoutVars>
          <dgm:chPref val="3"/>
        </dgm:presLayoutVars>
      </dgm:prSet>
      <dgm:spPr/>
    </dgm:pt>
    <dgm:pt modelId="{36D2624A-D3B0-49A6-9B39-A8A95D85F30B}" type="pres">
      <dgm:prSet presAssocID="{5F4B15B1-D642-4206-88CF-C22C76C1E6C7}" presName="hierChild4" presStyleCnt="0"/>
      <dgm:spPr/>
    </dgm:pt>
    <dgm:pt modelId="{EF10F8D6-7576-4711-A9F8-C60633C61BAD}" type="pres">
      <dgm:prSet presAssocID="{658DEF13-5609-40DF-938F-4537093E92A1}" presName="Name17" presStyleLbl="parChTrans1D3" presStyleIdx="1" presStyleCnt="3"/>
      <dgm:spPr/>
    </dgm:pt>
    <dgm:pt modelId="{D025883C-F7AC-49BB-8366-0862ACC9E6B2}" type="pres">
      <dgm:prSet presAssocID="{8C3FF5B7-5910-47BB-8CA7-2B6A5FF224C9}" presName="hierRoot3" presStyleCnt="0"/>
      <dgm:spPr/>
    </dgm:pt>
    <dgm:pt modelId="{C62C2099-8271-4A75-9A93-F8F8FDF923CA}" type="pres">
      <dgm:prSet presAssocID="{8C3FF5B7-5910-47BB-8CA7-2B6A5FF224C9}" presName="composite3" presStyleCnt="0"/>
      <dgm:spPr/>
    </dgm:pt>
    <dgm:pt modelId="{25575930-59B7-4E97-BF82-49816DA15C64}" type="pres">
      <dgm:prSet presAssocID="{8C3FF5B7-5910-47BB-8CA7-2B6A5FF224C9}" presName="background3" presStyleLbl="node3" presStyleIdx="1" presStyleCnt="3"/>
      <dgm:spPr/>
    </dgm:pt>
    <dgm:pt modelId="{2A4AA714-1BA2-41F3-9845-6B4CB20BAA04}" type="pres">
      <dgm:prSet presAssocID="{8C3FF5B7-5910-47BB-8CA7-2B6A5FF224C9}" presName="text3" presStyleLbl="fgAcc3" presStyleIdx="1" presStyleCnt="3">
        <dgm:presLayoutVars>
          <dgm:chPref val="3"/>
        </dgm:presLayoutVars>
      </dgm:prSet>
      <dgm:spPr/>
    </dgm:pt>
    <dgm:pt modelId="{A15FB511-0566-446F-8160-BD909529C4F4}" type="pres">
      <dgm:prSet presAssocID="{8C3FF5B7-5910-47BB-8CA7-2B6A5FF224C9}" presName="hierChild4" presStyleCnt="0"/>
      <dgm:spPr/>
    </dgm:pt>
    <dgm:pt modelId="{E595DEA6-C19B-45F3-B30E-154E140C66FE}" type="pres">
      <dgm:prSet presAssocID="{DB8E6BFD-C269-4D69-B9E8-F061F91E7BD6}" presName="Name10" presStyleLbl="parChTrans1D2" presStyleIdx="1" presStyleCnt="2"/>
      <dgm:spPr/>
    </dgm:pt>
    <dgm:pt modelId="{AB7F615D-4C9A-45EF-B5B9-7F091999ADC6}" type="pres">
      <dgm:prSet presAssocID="{698CCF93-F068-4872-AAC6-5EB35E0E46EC}" presName="hierRoot2" presStyleCnt="0"/>
      <dgm:spPr/>
    </dgm:pt>
    <dgm:pt modelId="{204AF08E-3B5D-4152-B586-44C580C16770}" type="pres">
      <dgm:prSet presAssocID="{698CCF93-F068-4872-AAC6-5EB35E0E46EC}" presName="composite2" presStyleCnt="0"/>
      <dgm:spPr/>
    </dgm:pt>
    <dgm:pt modelId="{5F6EE48F-916B-411E-8BA0-9CA589AC566C}" type="pres">
      <dgm:prSet presAssocID="{698CCF93-F068-4872-AAC6-5EB35E0E46EC}" presName="background2" presStyleLbl="node2" presStyleIdx="1" presStyleCnt="2"/>
      <dgm:spPr/>
    </dgm:pt>
    <dgm:pt modelId="{77E8F78E-1F78-4B41-AA81-085A90C64F47}" type="pres">
      <dgm:prSet presAssocID="{698CCF93-F068-4872-AAC6-5EB35E0E46EC}" presName="text2" presStyleLbl="fgAcc2" presStyleIdx="1" presStyleCnt="2">
        <dgm:presLayoutVars>
          <dgm:chPref val="3"/>
        </dgm:presLayoutVars>
      </dgm:prSet>
      <dgm:spPr/>
    </dgm:pt>
    <dgm:pt modelId="{CFB7C87F-D6CE-4174-9741-163B60BEF1D4}" type="pres">
      <dgm:prSet presAssocID="{698CCF93-F068-4872-AAC6-5EB35E0E46EC}" presName="hierChild3" presStyleCnt="0"/>
      <dgm:spPr/>
    </dgm:pt>
    <dgm:pt modelId="{0E676742-4E82-4CF0-B028-F3582D6A8488}" type="pres">
      <dgm:prSet presAssocID="{70CCDE60-3519-4FC5-930F-8CDFAC388F94}" presName="Name17" presStyleLbl="parChTrans1D3" presStyleIdx="2" presStyleCnt="3"/>
      <dgm:spPr/>
    </dgm:pt>
    <dgm:pt modelId="{32964EE4-65BB-45D8-B0B4-85901C882705}" type="pres">
      <dgm:prSet presAssocID="{4BA3268D-9875-4C62-8A9C-1BD00A760CA0}" presName="hierRoot3" presStyleCnt="0"/>
      <dgm:spPr/>
    </dgm:pt>
    <dgm:pt modelId="{E3005670-5902-4E9D-925C-70DF9242F7BE}" type="pres">
      <dgm:prSet presAssocID="{4BA3268D-9875-4C62-8A9C-1BD00A760CA0}" presName="composite3" presStyleCnt="0"/>
      <dgm:spPr/>
    </dgm:pt>
    <dgm:pt modelId="{9544088B-D85C-4934-80CA-495C50E28053}" type="pres">
      <dgm:prSet presAssocID="{4BA3268D-9875-4C62-8A9C-1BD00A760CA0}" presName="background3" presStyleLbl="node3" presStyleIdx="2" presStyleCnt="3"/>
      <dgm:spPr/>
    </dgm:pt>
    <dgm:pt modelId="{564DC1C2-77E2-49DC-9EA3-C721C2807510}" type="pres">
      <dgm:prSet presAssocID="{4BA3268D-9875-4C62-8A9C-1BD00A760CA0}" presName="text3" presStyleLbl="fgAcc3" presStyleIdx="2" presStyleCnt="3">
        <dgm:presLayoutVars>
          <dgm:chPref val="3"/>
        </dgm:presLayoutVars>
      </dgm:prSet>
      <dgm:spPr/>
    </dgm:pt>
    <dgm:pt modelId="{0245DE2D-2ED2-4807-82BD-3ED9EDA10436}" type="pres">
      <dgm:prSet presAssocID="{4BA3268D-9875-4C62-8A9C-1BD00A760CA0}" presName="hierChild4" presStyleCnt="0"/>
      <dgm:spPr/>
    </dgm:pt>
  </dgm:ptLst>
  <dgm:cxnLst>
    <dgm:cxn modelId="{47355C0D-22F0-4532-8EA0-8F7F69B55224}" srcId="{698CCF93-F068-4872-AAC6-5EB35E0E46EC}" destId="{4BA3268D-9875-4C62-8A9C-1BD00A760CA0}" srcOrd="0" destOrd="0" parTransId="{70CCDE60-3519-4FC5-930F-8CDFAC388F94}" sibTransId="{B35EEB83-2A40-4A70-B962-B24EB38E9255}"/>
    <dgm:cxn modelId="{C6120C19-7484-4EEC-AFE8-952AA3096244}" type="presOf" srcId="{4BA3268D-9875-4C62-8A9C-1BD00A760CA0}" destId="{564DC1C2-77E2-49DC-9EA3-C721C2807510}" srcOrd="0" destOrd="0" presId="urn:microsoft.com/office/officeart/2005/8/layout/hierarchy1"/>
    <dgm:cxn modelId="{B3359A2A-987B-4403-BCCE-D506192CCE4A}" type="presOf" srcId="{F7CCDF8F-21E6-456B-8359-77438A3A400B}" destId="{45308AAE-4D19-40E4-BF44-6ED74AF19889}" srcOrd="0" destOrd="0" presId="urn:microsoft.com/office/officeart/2005/8/layout/hierarchy1"/>
    <dgm:cxn modelId="{B032272D-E978-4709-89E4-2FAC165799D8}" srcId="{F75931A2-C6EA-46EB-9C03-93F58FA74266}" destId="{637C9361-3FA7-4068-A613-949259A0E27D}" srcOrd="0" destOrd="0" parTransId="{F7CCDF8F-21E6-456B-8359-77438A3A400B}" sibTransId="{7F4F9221-499C-45D9-BB5D-097007FEBAA2}"/>
    <dgm:cxn modelId="{DCD8BD2F-2A71-49CB-B922-E91D1310966B}" type="presOf" srcId="{DB8E6BFD-C269-4D69-B9E8-F061F91E7BD6}" destId="{E595DEA6-C19B-45F3-B30E-154E140C66FE}" srcOrd="0" destOrd="0" presId="urn:microsoft.com/office/officeart/2005/8/layout/hierarchy1"/>
    <dgm:cxn modelId="{FACB5F63-C56B-4DFA-83A0-F8E6E97CC775}" type="presOf" srcId="{5F4B15B1-D642-4206-88CF-C22C76C1E6C7}" destId="{44E19155-F521-47DA-9AFF-9CD3AF1161A9}" srcOrd="0" destOrd="0" presId="urn:microsoft.com/office/officeart/2005/8/layout/hierarchy1"/>
    <dgm:cxn modelId="{A6B09143-B3C8-48F5-8246-0401EF4FD86C}" type="presOf" srcId="{698CCF93-F068-4872-AAC6-5EB35E0E46EC}" destId="{77E8F78E-1F78-4B41-AA81-085A90C64F47}" srcOrd="0" destOrd="0" presId="urn:microsoft.com/office/officeart/2005/8/layout/hierarchy1"/>
    <dgm:cxn modelId="{4845E944-F362-4A6B-982F-7A965959251D}" srcId="{637C9361-3FA7-4068-A613-949259A0E27D}" destId="{8C3FF5B7-5910-47BB-8CA7-2B6A5FF224C9}" srcOrd="1" destOrd="0" parTransId="{658DEF13-5609-40DF-938F-4537093E92A1}" sibTransId="{FDD691D4-800D-4F25-9BDA-18E186966B24}"/>
    <dgm:cxn modelId="{579A1B65-6B7C-4CBE-8A77-67EF470BC02F}" type="presOf" srcId="{4F33B6BA-E6D1-4526-9597-E59145BB9624}" destId="{74F22A19-C229-4062-ABF5-FAA3B63B53AC}" srcOrd="0" destOrd="0" presId="urn:microsoft.com/office/officeart/2005/8/layout/hierarchy1"/>
    <dgm:cxn modelId="{6AFD1569-3A15-49F3-B344-F2F16DDC5A88}" type="presOf" srcId="{658DEF13-5609-40DF-938F-4537093E92A1}" destId="{EF10F8D6-7576-4711-A9F8-C60633C61BAD}" srcOrd="0" destOrd="0" presId="urn:microsoft.com/office/officeart/2005/8/layout/hierarchy1"/>
    <dgm:cxn modelId="{55DBD056-8D42-456D-ADBF-49A49609AB6C}" type="presOf" srcId="{70CCDE60-3519-4FC5-930F-8CDFAC388F94}" destId="{0E676742-4E82-4CF0-B028-F3582D6A8488}" srcOrd="0" destOrd="0" presId="urn:microsoft.com/office/officeart/2005/8/layout/hierarchy1"/>
    <dgm:cxn modelId="{11B3BF7A-D58A-4A77-9A52-607AF6D9FD25}" srcId="{637C9361-3FA7-4068-A613-949259A0E27D}" destId="{5F4B15B1-D642-4206-88CF-C22C76C1E6C7}" srcOrd="0" destOrd="0" parTransId="{0DCFF208-5375-4E47-A959-BD152F28BC51}" sibTransId="{4F05281F-B9AD-4483-8655-00E207FDCDC0}"/>
    <dgm:cxn modelId="{0D78B781-20B8-4431-B500-CADB0DFA5B9E}" type="presOf" srcId="{F75931A2-C6EA-46EB-9C03-93F58FA74266}" destId="{9F815DF4-A01E-4007-B5EC-56DDF9D27C06}" srcOrd="0" destOrd="0" presId="urn:microsoft.com/office/officeart/2005/8/layout/hierarchy1"/>
    <dgm:cxn modelId="{FFA74B86-38B7-48B0-81E0-0C6FB6824927}" type="presOf" srcId="{8C3FF5B7-5910-47BB-8CA7-2B6A5FF224C9}" destId="{2A4AA714-1BA2-41F3-9845-6B4CB20BAA04}" srcOrd="0" destOrd="0" presId="urn:microsoft.com/office/officeart/2005/8/layout/hierarchy1"/>
    <dgm:cxn modelId="{0942E7A5-CC11-4C4F-9935-81E3CD73CDD9}" srcId="{4F33B6BA-E6D1-4526-9597-E59145BB9624}" destId="{F75931A2-C6EA-46EB-9C03-93F58FA74266}" srcOrd="0" destOrd="0" parTransId="{C929A272-B4C1-4596-80ED-6657863302CE}" sibTransId="{513FABB5-2705-4AE0-94FA-F0CE88AD759E}"/>
    <dgm:cxn modelId="{B5F6E5C0-5D50-40EB-9EA5-5C5FF4C7F5A4}" type="presOf" srcId="{0DCFF208-5375-4E47-A959-BD152F28BC51}" destId="{CE75292C-973B-462B-970F-A8399A1E252C}" srcOrd="0" destOrd="0" presId="urn:microsoft.com/office/officeart/2005/8/layout/hierarchy1"/>
    <dgm:cxn modelId="{787231D2-22AE-4FBC-A537-44004BBD3C2E}" type="presOf" srcId="{637C9361-3FA7-4068-A613-949259A0E27D}" destId="{7ADE4294-C48C-4422-B961-A5593F12A0BB}" srcOrd="0" destOrd="0" presId="urn:microsoft.com/office/officeart/2005/8/layout/hierarchy1"/>
    <dgm:cxn modelId="{7914B5F5-C622-479D-9B42-B90E6ED3496E}" srcId="{F75931A2-C6EA-46EB-9C03-93F58FA74266}" destId="{698CCF93-F068-4872-AAC6-5EB35E0E46EC}" srcOrd="1" destOrd="0" parTransId="{DB8E6BFD-C269-4D69-B9E8-F061F91E7BD6}" sibTransId="{B0BC2007-EFCF-4061-9AC9-DCDF48450FB9}"/>
    <dgm:cxn modelId="{681FB879-4342-4ECF-B6C7-BE92E34C5002}" type="presParOf" srcId="{74F22A19-C229-4062-ABF5-FAA3B63B53AC}" destId="{C179E9B5-300A-4B07-9D20-0A88EFF1C05E}" srcOrd="0" destOrd="0" presId="urn:microsoft.com/office/officeart/2005/8/layout/hierarchy1"/>
    <dgm:cxn modelId="{318A66B0-E6A9-4B76-B6E3-9DEEDD0A4764}" type="presParOf" srcId="{C179E9B5-300A-4B07-9D20-0A88EFF1C05E}" destId="{A998BECC-0F24-4E63-AF88-C689A517E23C}" srcOrd="0" destOrd="0" presId="urn:microsoft.com/office/officeart/2005/8/layout/hierarchy1"/>
    <dgm:cxn modelId="{72F2FB9F-5763-4A43-BD4A-0B64CBC84147}" type="presParOf" srcId="{A998BECC-0F24-4E63-AF88-C689A517E23C}" destId="{CBC02F54-B00D-44C7-922D-892B20E1288E}" srcOrd="0" destOrd="0" presId="urn:microsoft.com/office/officeart/2005/8/layout/hierarchy1"/>
    <dgm:cxn modelId="{8B389106-7239-4495-95AC-6B3F256D2BC3}" type="presParOf" srcId="{A998BECC-0F24-4E63-AF88-C689A517E23C}" destId="{9F815DF4-A01E-4007-B5EC-56DDF9D27C06}" srcOrd="1" destOrd="0" presId="urn:microsoft.com/office/officeart/2005/8/layout/hierarchy1"/>
    <dgm:cxn modelId="{BE412A1F-ACF6-428F-BA98-8861BEFB48AD}" type="presParOf" srcId="{C179E9B5-300A-4B07-9D20-0A88EFF1C05E}" destId="{2EE09AB5-C362-4DA2-8EF0-EDBD5A367B48}" srcOrd="1" destOrd="0" presId="urn:microsoft.com/office/officeart/2005/8/layout/hierarchy1"/>
    <dgm:cxn modelId="{0C15B497-4959-4FF3-95E5-F67E45758A7C}" type="presParOf" srcId="{2EE09AB5-C362-4DA2-8EF0-EDBD5A367B48}" destId="{45308AAE-4D19-40E4-BF44-6ED74AF19889}" srcOrd="0" destOrd="0" presId="urn:microsoft.com/office/officeart/2005/8/layout/hierarchy1"/>
    <dgm:cxn modelId="{B6505151-1B93-4AB5-BF90-54B3D686B26F}" type="presParOf" srcId="{2EE09AB5-C362-4DA2-8EF0-EDBD5A367B48}" destId="{3AD66BA3-CD74-486E-8784-C07C6FB938F4}" srcOrd="1" destOrd="0" presId="urn:microsoft.com/office/officeart/2005/8/layout/hierarchy1"/>
    <dgm:cxn modelId="{8207E892-CFB9-4FA0-BCA4-533CA4E3C91E}" type="presParOf" srcId="{3AD66BA3-CD74-486E-8784-C07C6FB938F4}" destId="{0F7D2F9C-67BA-4A27-A347-2D490B84A330}" srcOrd="0" destOrd="0" presId="urn:microsoft.com/office/officeart/2005/8/layout/hierarchy1"/>
    <dgm:cxn modelId="{B52AD84E-AA70-4389-86FC-ACD99BEFE47A}" type="presParOf" srcId="{0F7D2F9C-67BA-4A27-A347-2D490B84A330}" destId="{5F7F38E9-44F7-4B94-980D-E0EC15C5D754}" srcOrd="0" destOrd="0" presId="urn:microsoft.com/office/officeart/2005/8/layout/hierarchy1"/>
    <dgm:cxn modelId="{7B64B371-1B95-464E-AD58-44B5D772707F}" type="presParOf" srcId="{0F7D2F9C-67BA-4A27-A347-2D490B84A330}" destId="{7ADE4294-C48C-4422-B961-A5593F12A0BB}" srcOrd="1" destOrd="0" presId="urn:microsoft.com/office/officeart/2005/8/layout/hierarchy1"/>
    <dgm:cxn modelId="{696E9B99-D441-45AC-95C7-4CB609C31089}" type="presParOf" srcId="{3AD66BA3-CD74-486E-8784-C07C6FB938F4}" destId="{BBB7B2A7-369C-45F7-85B6-3DB8E220B358}" srcOrd="1" destOrd="0" presId="urn:microsoft.com/office/officeart/2005/8/layout/hierarchy1"/>
    <dgm:cxn modelId="{A4D41F9A-ED9E-4043-9A3E-9B45CE26C322}" type="presParOf" srcId="{BBB7B2A7-369C-45F7-85B6-3DB8E220B358}" destId="{CE75292C-973B-462B-970F-A8399A1E252C}" srcOrd="0" destOrd="0" presId="urn:microsoft.com/office/officeart/2005/8/layout/hierarchy1"/>
    <dgm:cxn modelId="{86FF8439-A9BA-4CDE-9C26-33C6B64ECF3E}" type="presParOf" srcId="{BBB7B2A7-369C-45F7-85B6-3DB8E220B358}" destId="{ECC2753C-51F6-4B52-B53A-738ADB5C32AA}" srcOrd="1" destOrd="0" presId="urn:microsoft.com/office/officeart/2005/8/layout/hierarchy1"/>
    <dgm:cxn modelId="{77701159-E98A-40C9-9501-5E23373B0FE5}" type="presParOf" srcId="{ECC2753C-51F6-4B52-B53A-738ADB5C32AA}" destId="{AAA5606F-8972-45A8-ADD8-44499CEAC799}" srcOrd="0" destOrd="0" presId="urn:microsoft.com/office/officeart/2005/8/layout/hierarchy1"/>
    <dgm:cxn modelId="{9A615799-D137-4F93-861F-A455B7111FF6}" type="presParOf" srcId="{AAA5606F-8972-45A8-ADD8-44499CEAC799}" destId="{8D847CB9-6DF9-4FD1-A2CB-BD0D85ADA628}" srcOrd="0" destOrd="0" presId="urn:microsoft.com/office/officeart/2005/8/layout/hierarchy1"/>
    <dgm:cxn modelId="{DF9B0214-EEC0-410F-B98E-846CFC9EB2CD}" type="presParOf" srcId="{AAA5606F-8972-45A8-ADD8-44499CEAC799}" destId="{44E19155-F521-47DA-9AFF-9CD3AF1161A9}" srcOrd="1" destOrd="0" presId="urn:microsoft.com/office/officeart/2005/8/layout/hierarchy1"/>
    <dgm:cxn modelId="{E12C842E-87A5-4CDC-B9F9-4FE2B3A45335}" type="presParOf" srcId="{ECC2753C-51F6-4B52-B53A-738ADB5C32AA}" destId="{36D2624A-D3B0-49A6-9B39-A8A95D85F30B}" srcOrd="1" destOrd="0" presId="urn:microsoft.com/office/officeart/2005/8/layout/hierarchy1"/>
    <dgm:cxn modelId="{242E38B4-DB99-4D2F-A453-11B4C7208E66}" type="presParOf" srcId="{BBB7B2A7-369C-45F7-85B6-3DB8E220B358}" destId="{EF10F8D6-7576-4711-A9F8-C60633C61BAD}" srcOrd="2" destOrd="0" presId="urn:microsoft.com/office/officeart/2005/8/layout/hierarchy1"/>
    <dgm:cxn modelId="{F93F4940-81C8-4227-BC68-B0943FAD5F20}" type="presParOf" srcId="{BBB7B2A7-369C-45F7-85B6-3DB8E220B358}" destId="{D025883C-F7AC-49BB-8366-0862ACC9E6B2}" srcOrd="3" destOrd="0" presId="urn:microsoft.com/office/officeart/2005/8/layout/hierarchy1"/>
    <dgm:cxn modelId="{58F096D5-C9B1-46FC-B514-78416015A83E}" type="presParOf" srcId="{D025883C-F7AC-49BB-8366-0862ACC9E6B2}" destId="{C62C2099-8271-4A75-9A93-F8F8FDF923CA}" srcOrd="0" destOrd="0" presId="urn:microsoft.com/office/officeart/2005/8/layout/hierarchy1"/>
    <dgm:cxn modelId="{1B8EA30E-865A-42BF-B985-1D6584C756DA}" type="presParOf" srcId="{C62C2099-8271-4A75-9A93-F8F8FDF923CA}" destId="{25575930-59B7-4E97-BF82-49816DA15C64}" srcOrd="0" destOrd="0" presId="urn:microsoft.com/office/officeart/2005/8/layout/hierarchy1"/>
    <dgm:cxn modelId="{3F5A3152-CC96-411C-BBFC-8B40897B319F}" type="presParOf" srcId="{C62C2099-8271-4A75-9A93-F8F8FDF923CA}" destId="{2A4AA714-1BA2-41F3-9845-6B4CB20BAA04}" srcOrd="1" destOrd="0" presId="urn:microsoft.com/office/officeart/2005/8/layout/hierarchy1"/>
    <dgm:cxn modelId="{64AD5C46-3F57-4BD6-9CFA-12B85B400D12}" type="presParOf" srcId="{D025883C-F7AC-49BB-8366-0862ACC9E6B2}" destId="{A15FB511-0566-446F-8160-BD909529C4F4}" srcOrd="1" destOrd="0" presId="urn:microsoft.com/office/officeart/2005/8/layout/hierarchy1"/>
    <dgm:cxn modelId="{8D940D3E-2DDF-4DB3-A777-1BF97FE1E4DE}" type="presParOf" srcId="{2EE09AB5-C362-4DA2-8EF0-EDBD5A367B48}" destId="{E595DEA6-C19B-45F3-B30E-154E140C66FE}" srcOrd="2" destOrd="0" presId="urn:microsoft.com/office/officeart/2005/8/layout/hierarchy1"/>
    <dgm:cxn modelId="{8DCEF57F-059C-4A32-9B94-74324922FAAF}" type="presParOf" srcId="{2EE09AB5-C362-4DA2-8EF0-EDBD5A367B48}" destId="{AB7F615D-4C9A-45EF-B5B9-7F091999ADC6}" srcOrd="3" destOrd="0" presId="urn:microsoft.com/office/officeart/2005/8/layout/hierarchy1"/>
    <dgm:cxn modelId="{655A4137-B6D9-433A-912F-5D419915D924}" type="presParOf" srcId="{AB7F615D-4C9A-45EF-B5B9-7F091999ADC6}" destId="{204AF08E-3B5D-4152-B586-44C580C16770}" srcOrd="0" destOrd="0" presId="urn:microsoft.com/office/officeart/2005/8/layout/hierarchy1"/>
    <dgm:cxn modelId="{41026F2C-F403-4A25-A98F-2D2F4F6CD1D8}" type="presParOf" srcId="{204AF08E-3B5D-4152-B586-44C580C16770}" destId="{5F6EE48F-916B-411E-8BA0-9CA589AC566C}" srcOrd="0" destOrd="0" presId="urn:microsoft.com/office/officeart/2005/8/layout/hierarchy1"/>
    <dgm:cxn modelId="{059511E3-C276-40A3-A051-6D078A3AAD32}" type="presParOf" srcId="{204AF08E-3B5D-4152-B586-44C580C16770}" destId="{77E8F78E-1F78-4B41-AA81-085A90C64F47}" srcOrd="1" destOrd="0" presId="urn:microsoft.com/office/officeart/2005/8/layout/hierarchy1"/>
    <dgm:cxn modelId="{32E39A4E-F6C1-429B-8875-2B323383444E}" type="presParOf" srcId="{AB7F615D-4C9A-45EF-B5B9-7F091999ADC6}" destId="{CFB7C87F-D6CE-4174-9741-163B60BEF1D4}" srcOrd="1" destOrd="0" presId="urn:microsoft.com/office/officeart/2005/8/layout/hierarchy1"/>
    <dgm:cxn modelId="{1915E78A-CE6C-48C9-A14C-395A203B8B2E}" type="presParOf" srcId="{CFB7C87F-D6CE-4174-9741-163B60BEF1D4}" destId="{0E676742-4E82-4CF0-B028-F3582D6A8488}" srcOrd="0" destOrd="0" presId="urn:microsoft.com/office/officeart/2005/8/layout/hierarchy1"/>
    <dgm:cxn modelId="{AE7BBDE3-0DD3-4335-A719-BD3C41B6D790}" type="presParOf" srcId="{CFB7C87F-D6CE-4174-9741-163B60BEF1D4}" destId="{32964EE4-65BB-45D8-B0B4-85901C882705}" srcOrd="1" destOrd="0" presId="urn:microsoft.com/office/officeart/2005/8/layout/hierarchy1"/>
    <dgm:cxn modelId="{99C7720D-F2AE-4869-A3F7-04707CF5D001}" type="presParOf" srcId="{32964EE4-65BB-45D8-B0B4-85901C882705}" destId="{E3005670-5902-4E9D-925C-70DF9242F7BE}" srcOrd="0" destOrd="0" presId="urn:microsoft.com/office/officeart/2005/8/layout/hierarchy1"/>
    <dgm:cxn modelId="{2FAF8F4E-9FD8-4959-9BF5-B817923293F2}" type="presParOf" srcId="{E3005670-5902-4E9D-925C-70DF9242F7BE}" destId="{9544088B-D85C-4934-80CA-495C50E28053}" srcOrd="0" destOrd="0" presId="urn:microsoft.com/office/officeart/2005/8/layout/hierarchy1"/>
    <dgm:cxn modelId="{8A21E68C-632C-4CFA-824E-AE7E700438EC}" type="presParOf" srcId="{E3005670-5902-4E9D-925C-70DF9242F7BE}" destId="{564DC1C2-77E2-49DC-9EA3-C721C2807510}" srcOrd="1" destOrd="0" presId="urn:microsoft.com/office/officeart/2005/8/layout/hierarchy1"/>
    <dgm:cxn modelId="{88C91759-6078-4972-B1BA-22695E88BA62}" type="presParOf" srcId="{32964EE4-65BB-45D8-B0B4-85901C882705}" destId="{0245DE2D-2ED2-4807-82BD-3ED9EDA10436}"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33B6BA-E6D1-4526-9597-E59145BB962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IN"/>
        </a:p>
      </dgm:t>
    </dgm:pt>
    <dgm:pt modelId="{F75931A2-C6EA-46EB-9C03-93F58FA74266}">
      <dgm:prSet phldrT="[Text]"/>
      <dgm:spPr/>
      <dgm:t>
        <a:bodyPr/>
        <a:lstStyle/>
        <a:p>
          <a:r>
            <a:rPr lang="en-IN" dirty="0"/>
            <a:t>Structured/Any</a:t>
          </a:r>
        </a:p>
      </dgm:t>
    </dgm:pt>
    <dgm:pt modelId="{C929A272-B4C1-4596-80ED-6657863302CE}" type="parTrans" cxnId="{0942E7A5-CC11-4C4F-9935-81E3CD73CDD9}">
      <dgm:prSet/>
      <dgm:spPr/>
      <dgm:t>
        <a:bodyPr/>
        <a:lstStyle/>
        <a:p>
          <a:endParaRPr lang="en-IN"/>
        </a:p>
      </dgm:t>
    </dgm:pt>
    <dgm:pt modelId="{513FABB5-2705-4AE0-94FA-F0CE88AD759E}" type="sibTrans" cxnId="{0942E7A5-CC11-4C4F-9935-81E3CD73CDD9}">
      <dgm:prSet/>
      <dgm:spPr/>
      <dgm:t>
        <a:bodyPr/>
        <a:lstStyle/>
        <a:p>
          <a:endParaRPr lang="en-IN"/>
        </a:p>
      </dgm:t>
    </dgm:pt>
    <dgm:pt modelId="{637C9361-3FA7-4068-A613-949259A0E27D}">
      <dgm:prSet phldrT="[Text]"/>
      <dgm:spPr/>
      <dgm:t>
        <a:bodyPr/>
        <a:lstStyle/>
        <a:p>
          <a:r>
            <a:rPr lang="en-IN" dirty="0"/>
            <a:t>OLTP/OLAP</a:t>
          </a:r>
        </a:p>
      </dgm:t>
    </dgm:pt>
    <dgm:pt modelId="{F7CCDF8F-21E6-456B-8359-77438A3A400B}" type="parTrans" cxnId="{B032272D-E978-4709-89E4-2FAC165799D8}">
      <dgm:prSet/>
      <dgm:spPr/>
      <dgm:t>
        <a:bodyPr/>
        <a:lstStyle/>
        <a:p>
          <a:endParaRPr lang="en-IN"/>
        </a:p>
      </dgm:t>
    </dgm:pt>
    <dgm:pt modelId="{7F4F9221-499C-45D9-BB5D-097007FEBAA2}" type="sibTrans" cxnId="{B032272D-E978-4709-89E4-2FAC165799D8}">
      <dgm:prSet/>
      <dgm:spPr/>
      <dgm:t>
        <a:bodyPr/>
        <a:lstStyle/>
        <a:p>
          <a:endParaRPr lang="en-IN"/>
        </a:p>
      </dgm:t>
    </dgm:pt>
    <dgm:pt modelId="{5F4B15B1-D642-4206-88CF-C22C76C1E6C7}">
      <dgm:prSet phldrT="[Text]"/>
      <dgm:spPr/>
      <dgm:t>
        <a:bodyPr/>
        <a:lstStyle/>
        <a:p>
          <a:r>
            <a:rPr lang="en-IN" dirty="0"/>
            <a:t>SQL DB</a:t>
          </a:r>
        </a:p>
      </dgm:t>
    </dgm:pt>
    <dgm:pt modelId="{0DCFF208-5375-4E47-A959-BD152F28BC51}" type="parTrans" cxnId="{11B3BF7A-D58A-4A77-9A52-607AF6D9FD25}">
      <dgm:prSet/>
      <dgm:spPr/>
      <dgm:t>
        <a:bodyPr/>
        <a:lstStyle/>
        <a:p>
          <a:endParaRPr lang="en-IN"/>
        </a:p>
      </dgm:t>
    </dgm:pt>
    <dgm:pt modelId="{4F05281F-B9AD-4483-8655-00E207FDCDC0}" type="sibTrans" cxnId="{11B3BF7A-D58A-4A77-9A52-607AF6D9FD25}">
      <dgm:prSet/>
      <dgm:spPr/>
      <dgm:t>
        <a:bodyPr/>
        <a:lstStyle/>
        <a:p>
          <a:endParaRPr lang="en-IN"/>
        </a:p>
      </dgm:t>
    </dgm:pt>
    <dgm:pt modelId="{8C3FF5B7-5910-47BB-8CA7-2B6A5FF224C9}">
      <dgm:prSet phldrT="[Text]"/>
      <dgm:spPr/>
      <dgm:t>
        <a:bodyPr/>
        <a:lstStyle/>
        <a:p>
          <a:r>
            <a:rPr lang="en-IN" dirty="0"/>
            <a:t>Warehouse</a:t>
          </a:r>
        </a:p>
      </dgm:t>
    </dgm:pt>
    <dgm:pt modelId="{658DEF13-5609-40DF-938F-4537093E92A1}" type="parTrans" cxnId="{4845E944-F362-4A6B-982F-7A965959251D}">
      <dgm:prSet/>
      <dgm:spPr/>
      <dgm:t>
        <a:bodyPr/>
        <a:lstStyle/>
        <a:p>
          <a:endParaRPr lang="en-IN"/>
        </a:p>
      </dgm:t>
    </dgm:pt>
    <dgm:pt modelId="{FDD691D4-800D-4F25-9BDA-18E186966B24}" type="sibTrans" cxnId="{4845E944-F362-4A6B-982F-7A965959251D}">
      <dgm:prSet/>
      <dgm:spPr/>
      <dgm:t>
        <a:bodyPr/>
        <a:lstStyle/>
        <a:p>
          <a:endParaRPr lang="en-IN"/>
        </a:p>
      </dgm:t>
    </dgm:pt>
    <dgm:pt modelId="{698CCF93-F068-4872-AAC6-5EB35E0E46EC}">
      <dgm:prSet phldrT="[Text]"/>
      <dgm:spPr/>
      <dgm:t>
        <a:bodyPr/>
        <a:lstStyle/>
        <a:p>
          <a:r>
            <a:rPr lang="en-IN" dirty="0"/>
            <a:t>Any</a:t>
          </a:r>
        </a:p>
      </dgm:t>
    </dgm:pt>
    <dgm:pt modelId="{DB8E6BFD-C269-4D69-B9E8-F061F91E7BD6}" type="parTrans" cxnId="{7914B5F5-C622-479D-9B42-B90E6ED3496E}">
      <dgm:prSet/>
      <dgm:spPr/>
      <dgm:t>
        <a:bodyPr/>
        <a:lstStyle/>
        <a:p>
          <a:endParaRPr lang="en-IN"/>
        </a:p>
      </dgm:t>
    </dgm:pt>
    <dgm:pt modelId="{B0BC2007-EFCF-4061-9AC9-DCDF48450FB9}" type="sibTrans" cxnId="{7914B5F5-C622-479D-9B42-B90E6ED3496E}">
      <dgm:prSet/>
      <dgm:spPr/>
      <dgm:t>
        <a:bodyPr/>
        <a:lstStyle/>
        <a:p>
          <a:endParaRPr lang="en-IN"/>
        </a:p>
      </dgm:t>
    </dgm:pt>
    <dgm:pt modelId="{4BA3268D-9875-4C62-8A9C-1BD00A760CA0}">
      <dgm:prSet phldrT="[Text]"/>
      <dgm:spPr/>
      <dgm:t>
        <a:bodyPr/>
        <a:lstStyle/>
        <a:p>
          <a:r>
            <a:rPr lang="en-IN" dirty="0"/>
            <a:t>Lakehouse</a:t>
          </a:r>
        </a:p>
      </dgm:t>
    </dgm:pt>
    <dgm:pt modelId="{70CCDE60-3519-4FC5-930F-8CDFAC388F94}" type="parTrans" cxnId="{47355C0D-22F0-4532-8EA0-8F7F69B55224}">
      <dgm:prSet/>
      <dgm:spPr/>
      <dgm:t>
        <a:bodyPr/>
        <a:lstStyle/>
        <a:p>
          <a:endParaRPr lang="en-IN"/>
        </a:p>
      </dgm:t>
    </dgm:pt>
    <dgm:pt modelId="{B35EEB83-2A40-4A70-B962-B24EB38E9255}" type="sibTrans" cxnId="{47355C0D-22F0-4532-8EA0-8F7F69B55224}">
      <dgm:prSet/>
      <dgm:spPr/>
      <dgm:t>
        <a:bodyPr/>
        <a:lstStyle/>
        <a:p>
          <a:endParaRPr lang="en-IN"/>
        </a:p>
      </dgm:t>
    </dgm:pt>
    <dgm:pt modelId="{74F22A19-C229-4062-ABF5-FAA3B63B53AC}" type="pres">
      <dgm:prSet presAssocID="{4F33B6BA-E6D1-4526-9597-E59145BB9624}" presName="hierChild1" presStyleCnt="0">
        <dgm:presLayoutVars>
          <dgm:chPref val="1"/>
          <dgm:dir/>
          <dgm:animOne val="branch"/>
          <dgm:animLvl val="lvl"/>
          <dgm:resizeHandles/>
        </dgm:presLayoutVars>
      </dgm:prSet>
      <dgm:spPr/>
    </dgm:pt>
    <dgm:pt modelId="{C179E9B5-300A-4B07-9D20-0A88EFF1C05E}" type="pres">
      <dgm:prSet presAssocID="{F75931A2-C6EA-46EB-9C03-93F58FA74266}" presName="hierRoot1" presStyleCnt="0"/>
      <dgm:spPr/>
    </dgm:pt>
    <dgm:pt modelId="{A998BECC-0F24-4E63-AF88-C689A517E23C}" type="pres">
      <dgm:prSet presAssocID="{F75931A2-C6EA-46EB-9C03-93F58FA74266}" presName="composite" presStyleCnt="0"/>
      <dgm:spPr/>
    </dgm:pt>
    <dgm:pt modelId="{CBC02F54-B00D-44C7-922D-892B20E1288E}" type="pres">
      <dgm:prSet presAssocID="{F75931A2-C6EA-46EB-9C03-93F58FA74266}" presName="background" presStyleLbl="node0" presStyleIdx="0" presStyleCnt="1"/>
      <dgm:spPr/>
    </dgm:pt>
    <dgm:pt modelId="{9F815DF4-A01E-4007-B5EC-56DDF9D27C06}" type="pres">
      <dgm:prSet presAssocID="{F75931A2-C6EA-46EB-9C03-93F58FA74266}" presName="text" presStyleLbl="fgAcc0" presStyleIdx="0" presStyleCnt="1">
        <dgm:presLayoutVars>
          <dgm:chPref val="3"/>
        </dgm:presLayoutVars>
      </dgm:prSet>
      <dgm:spPr/>
    </dgm:pt>
    <dgm:pt modelId="{2EE09AB5-C362-4DA2-8EF0-EDBD5A367B48}" type="pres">
      <dgm:prSet presAssocID="{F75931A2-C6EA-46EB-9C03-93F58FA74266}" presName="hierChild2" presStyleCnt="0"/>
      <dgm:spPr/>
    </dgm:pt>
    <dgm:pt modelId="{45308AAE-4D19-40E4-BF44-6ED74AF19889}" type="pres">
      <dgm:prSet presAssocID="{F7CCDF8F-21E6-456B-8359-77438A3A400B}" presName="Name10" presStyleLbl="parChTrans1D2" presStyleIdx="0" presStyleCnt="2"/>
      <dgm:spPr/>
    </dgm:pt>
    <dgm:pt modelId="{3AD66BA3-CD74-486E-8784-C07C6FB938F4}" type="pres">
      <dgm:prSet presAssocID="{637C9361-3FA7-4068-A613-949259A0E27D}" presName="hierRoot2" presStyleCnt="0"/>
      <dgm:spPr/>
    </dgm:pt>
    <dgm:pt modelId="{0F7D2F9C-67BA-4A27-A347-2D490B84A330}" type="pres">
      <dgm:prSet presAssocID="{637C9361-3FA7-4068-A613-949259A0E27D}" presName="composite2" presStyleCnt="0"/>
      <dgm:spPr/>
    </dgm:pt>
    <dgm:pt modelId="{5F7F38E9-44F7-4B94-980D-E0EC15C5D754}" type="pres">
      <dgm:prSet presAssocID="{637C9361-3FA7-4068-A613-949259A0E27D}" presName="background2" presStyleLbl="node2" presStyleIdx="0" presStyleCnt="2"/>
      <dgm:spPr/>
    </dgm:pt>
    <dgm:pt modelId="{7ADE4294-C48C-4422-B961-A5593F12A0BB}" type="pres">
      <dgm:prSet presAssocID="{637C9361-3FA7-4068-A613-949259A0E27D}" presName="text2" presStyleLbl="fgAcc2" presStyleIdx="0" presStyleCnt="2">
        <dgm:presLayoutVars>
          <dgm:chPref val="3"/>
        </dgm:presLayoutVars>
      </dgm:prSet>
      <dgm:spPr/>
    </dgm:pt>
    <dgm:pt modelId="{BBB7B2A7-369C-45F7-85B6-3DB8E220B358}" type="pres">
      <dgm:prSet presAssocID="{637C9361-3FA7-4068-A613-949259A0E27D}" presName="hierChild3" presStyleCnt="0"/>
      <dgm:spPr/>
    </dgm:pt>
    <dgm:pt modelId="{CE75292C-973B-462B-970F-A8399A1E252C}" type="pres">
      <dgm:prSet presAssocID="{0DCFF208-5375-4E47-A959-BD152F28BC51}" presName="Name17" presStyleLbl="parChTrans1D3" presStyleIdx="0" presStyleCnt="3"/>
      <dgm:spPr/>
    </dgm:pt>
    <dgm:pt modelId="{ECC2753C-51F6-4B52-B53A-738ADB5C32AA}" type="pres">
      <dgm:prSet presAssocID="{5F4B15B1-D642-4206-88CF-C22C76C1E6C7}" presName="hierRoot3" presStyleCnt="0"/>
      <dgm:spPr/>
    </dgm:pt>
    <dgm:pt modelId="{AAA5606F-8972-45A8-ADD8-44499CEAC799}" type="pres">
      <dgm:prSet presAssocID="{5F4B15B1-D642-4206-88CF-C22C76C1E6C7}" presName="composite3" presStyleCnt="0"/>
      <dgm:spPr/>
    </dgm:pt>
    <dgm:pt modelId="{8D847CB9-6DF9-4FD1-A2CB-BD0D85ADA628}" type="pres">
      <dgm:prSet presAssocID="{5F4B15B1-D642-4206-88CF-C22C76C1E6C7}" presName="background3" presStyleLbl="node3" presStyleIdx="0" presStyleCnt="3"/>
      <dgm:spPr/>
    </dgm:pt>
    <dgm:pt modelId="{44E19155-F521-47DA-9AFF-9CD3AF1161A9}" type="pres">
      <dgm:prSet presAssocID="{5F4B15B1-D642-4206-88CF-C22C76C1E6C7}" presName="text3" presStyleLbl="fgAcc3" presStyleIdx="0" presStyleCnt="3">
        <dgm:presLayoutVars>
          <dgm:chPref val="3"/>
        </dgm:presLayoutVars>
      </dgm:prSet>
      <dgm:spPr/>
    </dgm:pt>
    <dgm:pt modelId="{36D2624A-D3B0-49A6-9B39-A8A95D85F30B}" type="pres">
      <dgm:prSet presAssocID="{5F4B15B1-D642-4206-88CF-C22C76C1E6C7}" presName="hierChild4" presStyleCnt="0"/>
      <dgm:spPr/>
    </dgm:pt>
    <dgm:pt modelId="{EF10F8D6-7576-4711-A9F8-C60633C61BAD}" type="pres">
      <dgm:prSet presAssocID="{658DEF13-5609-40DF-938F-4537093E92A1}" presName="Name17" presStyleLbl="parChTrans1D3" presStyleIdx="1" presStyleCnt="3"/>
      <dgm:spPr/>
    </dgm:pt>
    <dgm:pt modelId="{D025883C-F7AC-49BB-8366-0862ACC9E6B2}" type="pres">
      <dgm:prSet presAssocID="{8C3FF5B7-5910-47BB-8CA7-2B6A5FF224C9}" presName="hierRoot3" presStyleCnt="0"/>
      <dgm:spPr/>
    </dgm:pt>
    <dgm:pt modelId="{C62C2099-8271-4A75-9A93-F8F8FDF923CA}" type="pres">
      <dgm:prSet presAssocID="{8C3FF5B7-5910-47BB-8CA7-2B6A5FF224C9}" presName="composite3" presStyleCnt="0"/>
      <dgm:spPr/>
    </dgm:pt>
    <dgm:pt modelId="{25575930-59B7-4E97-BF82-49816DA15C64}" type="pres">
      <dgm:prSet presAssocID="{8C3FF5B7-5910-47BB-8CA7-2B6A5FF224C9}" presName="background3" presStyleLbl="node3" presStyleIdx="1" presStyleCnt="3"/>
      <dgm:spPr/>
    </dgm:pt>
    <dgm:pt modelId="{2A4AA714-1BA2-41F3-9845-6B4CB20BAA04}" type="pres">
      <dgm:prSet presAssocID="{8C3FF5B7-5910-47BB-8CA7-2B6A5FF224C9}" presName="text3" presStyleLbl="fgAcc3" presStyleIdx="1" presStyleCnt="3">
        <dgm:presLayoutVars>
          <dgm:chPref val="3"/>
        </dgm:presLayoutVars>
      </dgm:prSet>
      <dgm:spPr/>
    </dgm:pt>
    <dgm:pt modelId="{A15FB511-0566-446F-8160-BD909529C4F4}" type="pres">
      <dgm:prSet presAssocID="{8C3FF5B7-5910-47BB-8CA7-2B6A5FF224C9}" presName="hierChild4" presStyleCnt="0"/>
      <dgm:spPr/>
    </dgm:pt>
    <dgm:pt modelId="{E595DEA6-C19B-45F3-B30E-154E140C66FE}" type="pres">
      <dgm:prSet presAssocID="{DB8E6BFD-C269-4D69-B9E8-F061F91E7BD6}" presName="Name10" presStyleLbl="parChTrans1D2" presStyleIdx="1" presStyleCnt="2"/>
      <dgm:spPr/>
    </dgm:pt>
    <dgm:pt modelId="{AB7F615D-4C9A-45EF-B5B9-7F091999ADC6}" type="pres">
      <dgm:prSet presAssocID="{698CCF93-F068-4872-AAC6-5EB35E0E46EC}" presName="hierRoot2" presStyleCnt="0"/>
      <dgm:spPr/>
    </dgm:pt>
    <dgm:pt modelId="{204AF08E-3B5D-4152-B586-44C580C16770}" type="pres">
      <dgm:prSet presAssocID="{698CCF93-F068-4872-AAC6-5EB35E0E46EC}" presName="composite2" presStyleCnt="0"/>
      <dgm:spPr/>
    </dgm:pt>
    <dgm:pt modelId="{5F6EE48F-916B-411E-8BA0-9CA589AC566C}" type="pres">
      <dgm:prSet presAssocID="{698CCF93-F068-4872-AAC6-5EB35E0E46EC}" presName="background2" presStyleLbl="node2" presStyleIdx="1" presStyleCnt="2"/>
      <dgm:spPr/>
    </dgm:pt>
    <dgm:pt modelId="{77E8F78E-1F78-4B41-AA81-085A90C64F47}" type="pres">
      <dgm:prSet presAssocID="{698CCF93-F068-4872-AAC6-5EB35E0E46EC}" presName="text2" presStyleLbl="fgAcc2" presStyleIdx="1" presStyleCnt="2">
        <dgm:presLayoutVars>
          <dgm:chPref val="3"/>
        </dgm:presLayoutVars>
      </dgm:prSet>
      <dgm:spPr/>
    </dgm:pt>
    <dgm:pt modelId="{CFB7C87F-D6CE-4174-9741-163B60BEF1D4}" type="pres">
      <dgm:prSet presAssocID="{698CCF93-F068-4872-AAC6-5EB35E0E46EC}" presName="hierChild3" presStyleCnt="0"/>
      <dgm:spPr/>
    </dgm:pt>
    <dgm:pt modelId="{0E676742-4E82-4CF0-B028-F3582D6A8488}" type="pres">
      <dgm:prSet presAssocID="{70CCDE60-3519-4FC5-930F-8CDFAC388F94}" presName="Name17" presStyleLbl="parChTrans1D3" presStyleIdx="2" presStyleCnt="3"/>
      <dgm:spPr/>
    </dgm:pt>
    <dgm:pt modelId="{32964EE4-65BB-45D8-B0B4-85901C882705}" type="pres">
      <dgm:prSet presAssocID="{4BA3268D-9875-4C62-8A9C-1BD00A760CA0}" presName="hierRoot3" presStyleCnt="0"/>
      <dgm:spPr/>
    </dgm:pt>
    <dgm:pt modelId="{E3005670-5902-4E9D-925C-70DF9242F7BE}" type="pres">
      <dgm:prSet presAssocID="{4BA3268D-9875-4C62-8A9C-1BD00A760CA0}" presName="composite3" presStyleCnt="0"/>
      <dgm:spPr/>
    </dgm:pt>
    <dgm:pt modelId="{9544088B-D85C-4934-80CA-495C50E28053}" type="pres">
      <dgm:prSet presAssocID="{4BA3268D-9875-4C62-8A9C-1BD00A760CA0}" presName="background3" presStyleLbl="node3" presStyleIdx="2" presStyleCnt="3"/>
      <dgm:spPr/>
    </dgm:pt>
    <dgm:pt modelId="{564DC1C2-77E2-49DC-9EA3-C721C2807510}" type="pres">
      <dgm:prSet presAssocID="{4BA3268D-9875-4C62-8A9C-1BD00A760CA0}" presName="text3" presStyleLbl="fgAcc3" presStyleIdx="2" presStyleCnt="3">
        <dgm:presLayoutVars>
          <dgm:chPref val="3"/>
        </dgm:presLayoutVars>
      </dgm:prSet>
      <dgm:spPr/>
    </dgm:pt>
    <dgm:pt modelId="{0245DE2D-2ED2-4807-82BD-3ED9EDA10436}" type="pres">
      <dgm:prSet presAssocID="{4BA3268D-9875-4C62-8A9C-1BD00A760CA0}" presName="hierChild4" presStyleCnt="0"/>
      <dgm:spPr/>
    </dgm:pt>
  </dgm:ptLst>
  <dgm:cxnLst>
    <dgm:cxn modelId="{47355C0D-22F0-4532-8EA0-8F7F69B55224}" srcId="{698CCF93-F068-4872-AAC6-5EB35E0E46EC}" destId="{4BA3268D-9875-4C62-8A9C-1BD00A760CA0}" srcOrd="0" destOrd="0" parTransId="{70CCDE60-3519-4FC5-930F-8CDFAC388F94}" sibTransId="{B35EEB83-2A40-4A70-B962-B24EB38E9255}"/>
    <dgm:cxn modelId="{C6120C19-7484-4EEC-AFE8-952AA3096244}" type="presOf" srcId="{4BA3268D-9875-4C62-8A9C-1BD00A760CA0}" destId="{564DC1C2-77E2-49DC-9EA3-C721C2807510}" srcOrd="0" destOrd="0" presId="urn:microsoft.com/office/officeart/2005/8/layout/hierarchy1"/>
    <dgm:cxn modelId="{B3359A2A-987B-4403-BCCE-D506192CCE4A}" type="presOf" srcId="{F7CCDF8F-21E6-456B-8359-77438A3A400B}" destId="{45308AAE-4D19-40E4-BF44-6ED74AF19889}" srcOrd="0" destOrd="0" presId="urn:microsoft.com/office/officeart/2005/8/layout/hierarchy1"/>
    <dgm:cxn modelId="{B032272D-E978-4709-89E4-2FAC165799D8}" srcId="{F75931A2-C6EA-46EB-9C03-93F58FA74266}" destId="{637C9361-3FA7-4068-A613-949259A0E27D}" srcOrd="0" destOrd="0" parTransId="{F7CCDF8F-21E6-456B-8359-77438A3A400B}" sibTransId="{7F4F9221-499C-45D9-BB5D-097007FEBAA2}"/>
    <dgm:cxn modelId="{DCD8BD2F-2A71-49CB-B922-E91D1310966B}" type="presOf" srcId="{DB8E6BFD-C269-4D69-B9E8-F061F91E7BD6}" destId="{E595DEA6-C19B-45F3-B30E-154E140C66FE}" srcOrd="0" destOrd="0" presId="urn:microsoft.com/office/officeart/2005/8/layout/hierarchy1"/>
    <dgm:cxn modelId="{FACB5F63-C56B-4DFA-83A0-F8E6E97CC775}" type="presOf" srcId="{5F4B15B1-D642-4206-88CF-C22C76C1E6C7}" destId="{44E19155-F521-47DA-9AFF-9CD3AF1161A9}" srcOrd="0" destOrd="0" presId="urn:microsoft.com/office/officeart/2005/8/layout/hierarchy1"/>
    <dgm:cxn modelId="{A6B09143-B3C8-48F5-8246-0401EF4FD86C}" type="presOf" srcId="{698CCF93-F068-4872-AAC6-5EB35E0E46EC}" destId="{77E8F78E-1F78-4B41-AA81-085A90C64F47}" srcOrd="0" destOrd="0" presId="urn:microsoft.com/office/officeart/2005/8/layout/hierarchy1"/>
    <dgm:cxn modelId="{4845E944-F362-4A6B-982F-7A965959251D}" srcId="{637C9361-3FA7-4068-A613-949259A0E27D}" destId="{8C3FF5B7-5910-47BB-8CA7-2B6A5FF224C9}" srcOrd="1" destOrd="0" parTransId="{658DEF13-5609-40DF-938F-4537093E92A1}" sibTransId="{FDD691D4-800D-4F25-9BDA-18E186966B24}"/>
    <dgm:cxn modelId="{579A1B65-6B7C-4CBE-8A77-67EF470BC02F}" type="presOf" srcId="{4F33B6BA-E6D1-4526-9597-E59145BB9624}" destId="{74F22A19-C229-4062-ABF5-FAA3B63B53AC}" srcOrd="0" destOrd="0" presId="urn:microsoft.com/office/officeart/2005/8/layout/hierarchy1"/>
    <dgm:cxn modelId="{6AFD1569-3A15-49F3-B344-F2F16DDC5A88}" type="presOf" srcId="{658DEF13-5609-40DF-938F-4537093E92A1}" destId="{EF10F8D6-7576-4711-A9F8-C60633C61BAD}" srcOrd="0" destOrd="0" presId="urn:microsoft.com/office/officeart/2005/8/layout/hierarchy1"/>
    <dgm:cxn modelId="{55DBD056-8D42-456D-ADBF-49A49609AB6C}" type="presOf" srcId="{70CCDE60-3519-4FC5-930F-8CDFAC388F94}" destId="{0E676742-4E82-4CF0-B028-F3582D6A8488}" srcOrd="0" destOrd="0" presId="urn:microsoft.com/office/officeart/2005/8/layout/hierarchy1"/>
    <dgm:cxn modelId="{11B3BF7A-D58A-4A77-9A52-607AF6D9FD25}" srcId="{637C9361-3FA7-4068-A613-949259A0E27D}" destId="{5F4B15B1-D642-4206-88CF-C22C76C1E6C7}" srcOrd="0" destOrd="0" parTransId="{0DCFF208-5375-4E47-A959-BD152F28BC51}" sibTransId="{4F05281F-B9AD-4483-8655-00E207FDCDC0}"/>
    <dgm:cxn modelId="{0D78B781-20B8-4431-B500-CADB0DFA5B9E}" type="presOf" srcId="{F75931A2-C6EA-46EB-9C03-93F58FA74266}" destId="{9F815DF4-A01E-4007-B5EC-56DDF9D27C06}" srcOrd="0" destOrd="0" presId="urn:microsoft.com/office/officeart/2005/8/layout/hierarchy1"/>
    <dgm:cxn modelId="{FFA74B86-38B7-48B0-81E0-0C6FB6824927}" type="presOf" srcId="{8C3FF5B7-5910-47BB-8CA7-2B6A5FF224C9}" destId="{2A4AA714-1BA2-41F3-9845-6B4CB20BAA04}" srcOrd="0" destOrd="0" presId="urn:microsoft.com/office/officeart/2005/8/layout/hierarchy1"/>
    <dgm:cxn modelId="{0942E7A5-CC11-4C4F-9935-81E3CD73CDD9}" srcId="{4F33B6BA-E6D1-4526-9597-E59145BB9624}" destId="{F75931A2-C6EA-46EB-9C03-93F58FA74266}" srcOrd="0" destOrd="0" parTransId="{C929A272-B4C1-4596-80ED-6657863302CE}" sibTransId="{513FABB5-2705-4AE0-94FA-F0CE88AD759E}"/>
    <dgm:cxn modelId="{B5F6E5C0-5D50-40EB-9EA5-5C5FF4C7F5A4}" type="presOf" srcId="{0DCFF208-5375-4E47-A959-BD152F28BC51}" destId="{CE75292C-973B-462B-970F-A8399A1E252C}" srcOrd="0" destOrd="0" presId="urn:microsoft.com/office/officeart/2005/8/layout/hierarchy1"/>
    <dgm:cxn modelId="{787231D2-22AE-4FBC-A537-44004BBD3C2E}" type="presOf" srcId="{637C9361-3FA7-4068-A613-949259A0E27D}" destId="{7ADE4294-C48C-4422-B961-A5593F12A0BB}" srcOrd="0" destOrd="0" presId="urn:microsoft.com/office/officeart/2005/8/layout/hierarchy1"/>
    <dgm:cxn modelId="{7914B5F5-C622-479D-9B42-B90E6ED3496E}" srcId="{F75931A2-C6EA-46EB-9C03-93F58FA74266}" destId="{698CCF93-F068-4872-AAC6-5EB35E0E46EC}" srcOrd="1" destOrd="0" parTransId="{DB8E6BFD-C269-4D69-B9E8-F061F91E7BD6}" sibTransId="{B0BC2007-EFCF-4061-9AC9-DCDF48450FB9}"/>
    <dgm:cxn modelId="{681FB879-4342-4ECF-B6C7-BE92E34C5002}" type="presParOf" srcId="{74F22A19-C229-4062-ABF5-FAA3B63B53AC}" destId="{C179E9B5-300A-4B07-9D20-0A88EFF1C05E}" srcOrd="0" destOrd="0" presId="urn:microsoft.com/office/officeart/2005/8/layout/hierarchy1"/>
    <dgm:cxn modelId="{318A66B0-E6A9-4B76-B6E3-9DEEDD0A4764}" type="presParOf" srcId="{C179E9B5-300A-4B07-9D20-0A88EFF1C05E}" destId="{A998BECC-0F24-4E63-AF88-C689A517E23C}" srcOrd="0" destOrd="0" presId="urn:microsoft.com/office/officeart/2005/8/layout/hierarchy1"/>
    <dgm:cxn modelId="{72F2FB9F-5763-4A43-BD4A-0B64CBC84147}" type="presParOf" srcId="{A998BECC-0F24-4E63-AF88-C689A517E23C}" destId="{CBC02F54-B00D-44C7-922D-892B20E1288E}" srcOrd="0" destOrd="0" presId="urn:microsoft.com/office/officeart/2005/8/layout/hierarchy1"/>
    <dgm:cxn modelId="{8B389106-7239-4495-95AC-6B3F256D2BC3}" type="presParOf" srcId="{A998BECC-0F24-4E63-AF88-C689A517E23C}" destId="{9F815DF4-A01E-4007-B5EC-56DDF9D27C06}" srcOrd="1" destOrd="0" presId="urn:microsoft.com/office/officeart/2005/8/layout/hierarchy1"/>
    <dgm:cxn modelId="{BE412A1F-ACF6-428F-BA98-8861BEFB48AD}" type="presParOf" srcId="{C179E9B5-300A-4B07-9D20-0A88EFF1C05E}" destId="{2EE09AB5-C362-4DA2-8EF0-EDBD5A367B48}" srcOrd="1" destOrd="0" presId="urn:microsoft.com/office/officeart/2005/8/layout/hierarchy1"/>
    <dgm:cxn modelId="{0C15B497-4959-4FF3-95E5-F67E45758A7C}" type="presParOf" srcId="{2EE09AB5-C362-4DA2-8EF0-EDBD5A367B48}" destId="{45308AAE-4D19-40E4-BF44-6ED74AF19889}" srcOrd="0" destOrd="0" presId="urn:microsoft.com/office/officeart/2005/8/layout/hierarchy1"/>
    <dgm:cxn modelId="{B6505151-1B93-4AB5-BF90-54B3D686B26F}" type="presParOf" srcId="{2EE09AB5-C362-4DA2-8EF0-EDBD5A367B48}" destId="{3AD66BA3-CD74-486E-8784-C07C6FB938F4}" srcOrd="1" destOrd="0" presId="urn:microsoft.com/office/officeart/2005/8/layout/hierarchy1"/>
    <dgm:cxn modelId="{8207E892-CFB9-4FA0-BCA4-533CA4E3C91E}" type="presParOf" srcId="{3AD66BA3-CD74-486E-8784-C07C6FB938F4}" destId="{0F7D2F9C-67BA-4A27-A347-2D490B84A330}" srcOrd="0" destOrd="0" presId="urn:microsoft.com/office/officeart/2005/8/layout/hierarchy1"/>
    <dgm:cxn modelId="{B52AD84E-AA70-4389-86FC-ACD99BEFE47A}" type="presParOf" srcId="{0F7D2F9C-67BA-4A27-A347-2D490B84A330}" destId="{5F7F38E9-44F7-4B94-980D-E0EC15C5D754}" srcOrd="0" destOrd="0" presId="urn:microsoft.com/office/officeart/2005/8/layout/hierarchy1"/>
    <dgm:cxn modelId="{7B64B371-1B95-464E-AD58-44B5D772707F}" type="presParOf" srcId="{0F7D2F9C-67BA-4A27-A347-2D490B84A330}" destId="{7ADE4294-C48C-4422-B961-A5593F12A0BB}" srcOrd="1" destOrd="0" presId="urn:microsoft.com/office/officeart/2005/8/layout/hierarchy1"/>
    <dgm:cxn modelId="{696E9B99-D441-45AC-95C7-4CB609C31089}" type="presParOf" srcId="{3AD66BA3-CD74-486E-8784-C07C6FB938F4}" destId="{BBB7B2A7-369C-45F7-85B6-3DB8E220B358}" srcOrd="1" destOrd="0" presId="urn:microsoft.com/office/officeart/2005/8/layout/hierarchy1"/>
    <dgm:cxn modelId="{A4D41F9A-ED9E-4043-9A3E-9B45CE26C322}" type="presParOf" srcId="{BBB7B2A7-369C-45F7-85B6-3DB8E220B358}" destId="{CE75292C-973B-462B-970F-A8399A1E252C}" srcOrd="0" destOrd="0" presId="urn:microsoft.com/office/officeart/2005/8/layout/hierarchy1"/>
    <dgm:cxn modelId="{86FF8439-A9BA-4CDE-9C26-33C6B64ECF3E}" type="presParOf" srcId="{BBB7B2A7-369C-45F7-85B6-3DB8E220B358}" destId="{ECC2753C-51F6-4B52-B53A-738ADB5C32AA}" srcOrd="1" destOrd="0" presId="urn:microsoft.com/office/officeart/2005/8/layout/hierarchy1"/>
    <dgm:cxn modelId="{77701159-E98A-40C9-9501-5E23373B0FE5}" type="presParOf" srcId="{ECC2753C-51F6-4B52-B53A-738ADB5C32AA}" destId="{AAA5606F-8972-45A8-ADD8-44499CEAC799}" srcOrd="0" destOrd="0" presId="urn:microsoft.com/office/officeart/2005/8/layout/hierarchy1"/>
    <dgm:cxn modelId="{9A615799-D137-4F93-861F-A455B7111FF6}" type="presParOf" srcId="{AAA5606F-8972-45A8-ADD8-44499CEAC799}" destId="{8D847CB9-6DF9-4FD1-A2CB-BD0D85ADA628}" srcOrd="0" destOrd="0" presId="urn:microsoft.com/office/officeart/2005/8/layout/hierarchy1"/>
    <dgm:cxn modelId="{DF9B0214-EEC0-410F-B98E-846CFC9EB2CD}" type="presParOf" srcId="{AAA5606F-8972-45A8-ADD8-44499CEAC799}" destId="{44E19155-F521-47DA-9AFF-9CD3AF1161A9}" srcOrd="1" destOrd="0" presId="urn:microsoft.com/office/officeart/2005/8/layout/hierarchy1"/>
    <dgm:cxn modelId="{E12C842E-87A5-4CDC-B9F9-4FE2B3A45335}" type="presParOf" srcId="{ECC2753C-51F6-4B52-B53A-738ADB5C32AA}" destId="{36D2624A-D3B0-49A6-9B39-A8A95D85F30B}" srcOrd="1" destOrd="0" presId="urn:microsoft.com/office/officeart/2005/8/layout/hierarchy1"/>
    <dgm:cxn modelId="{242E38B4-DB99-4D2F-A453-11B4C7208E66}" type="presParOf" srcId="{BBB7B2A7-369C-45F7-85B6-3DB8E220B358}" destId="{EF10F8D6-7576-4711-A9F8-C60633C61BAD}" srcOrd="2" destOrd="0" presId="urn:microsoft.com/office/officeart/2005/8/layout/hierarchy1"/>
    <dgm:cxn modelId="{F93F4940-81C8-4227-BC68-B0943FAD5F20}" type="presParOf" srcId="{BBB7B2A7-369C-45F7-85B6-3DB8E220B358}" destId="{D025883C-F7AC-49BB-8366-0862ACC9E6B2}" srcOrd="3" destOrd="0" presId="urn:microsoft.com/office/officeart/2005/8/layout/hierarchy1"/>
    <dgm:cxn modelId="{58F096D5-C9B1-46FC-B514-78416015A83E}" type="presParOf" srcId="{D025883C-F7AC-49BB-8366-0862ACC9E6B2}" destId="{C62C2099-8271-4A75-9A93-F8F8FDF923CA}" srcOrd="0" destOrd="0" presId="urn:microsoft.com/office/officeart/2005/8/layout/hierarchy1"/>
    <dgm:cxn modelId="{1B8EA30E-865A-42BF-B985-1D6584C756DA}" type="presParOf" srcId="{C62C2099-8271-4A75-9A93-F8F8FDF923CA}" destId="{25575930-59B7-4E97-BF82-49816DA15C64}" srcOrd="0" destOrd="0" presId="urn:microsoft.com/office/officeart/2005/8/layout/hierarchy1"/>
    <dgm:cxn modelId="{3F5A3152-CC96-411C-BBFC-8B40897B319F}" type="presParOf" srcId="{C62C2099-8271-4A75-9A93-F8F8FDF923CA}" destId="{2A4AA714-1BA2-41F3-9845-6B4CB20BAA04}" srcOrd="1" destOrd="0" presId="urn:microsoft.com/office/officeart/2005/8/layout/hierarchy1"/>
    <dgm:cxn modelId="{64AD5C46-3F57-4BD6-9CFA-12B85B400D12}" type="presParOf" srcId="{D025883C-F7AC-49BB-8366-0862ACC9E6B2}" destId="{A15FB511-0566-446F-8160-BD909529C4F4}" srcOrd="1" destOrd="0" presId="urn:microsoft.com/office/officeart/2005/8/layout/hierarchy1"/>
    <dgm:cxn modelId="{8D940D3E-2DDF-4DB3-A777-1BF97FE1E4DE}" type="presParOf" srcId="{2EE09AB5-C362-4DA2-8EF0-EDBD5A367B48}" destId="{E595DEA6-C19B-45F3-B30E-154E140C66FE}" srcOrd="2" destOrd="0" presId="urn:microsoft.com/office/officeart/2005/8/layout/hierarchy1"/>
    <dgm:cxn modelId="{8DCEF57F-059C-4A32-9B94-74324922FAAF}" type="presParOf" srcId="{2EE09AB5-C362-4DA2-8EF0-EDBD5A367B48}" destId="{AB7F615D-4C9A-45EF-B5B9-7F091999ADC6}" srcOrd="3" destOrd="0" presId="urn:microsoft.com/office/officeart/2005/8/layout/hierarchy1"/>
    <dgm:cxn modelId="{655A4137-B6D9-433A-912F-5D419915D924}" type="presParOf" srcId="{AB7F615D-4C9A-45EF-B5B9-7F091999ADC6}" destId="{204AF08E-3B5D-4152-B586-44C580C16770}" srcOrd="0" destOrd="0" presId="urn:microsoft.com/office/officeart/2005/8/layout/hierarchy1"/>
    <dgm:cxn modelId="{41026F2C-F403-4A25-A98F-2D2F4F6CD1D8}" type="presParOf" srcId="{204AF08E-3B5D-4152-B586-44C580C16770}" destId="{5F6EE48F-916B-411E-8BA0-9CA589AC566C}" srcOrd="0" destOrd="0" presId="urn:microsoft.com/office/officeart/2005/8/layout/hierarchy1"/>
    <dgm:cxn modelId="{059511E3-C276-40A3-A051-6D078A3AAD32}" type="presParOf" srcId="{204AF08E-3B5D-4152-B586-44C580C16770}" destId="{77E8F78E-1F78-4B41-AA81-085A90C64F47}" srcOrd="1" destOrd="0" presId="urn:microsoft.com/office/officeart/2005/8/layout/hierarchy1"/>
    <dgm:cxn modelId="{32E39A4E-F6C1-429B-8875-2B323383444E}" type="presParOf" srcId="{AB7F615D-4C9A-45EF-B5B9-7F091999ADC6}" destId="{CFB7C87F-D6CE-4174-9741-163B60BEF1D4}" srcOrd="1" destOrd="0" presId="urn:microsoft.com/office/officeart/2005/8/layout/hierarchy1"/>
    <dgm:cxn modelId="{1915E78A-CE6C-48C9-A14C-395A203B8B2E}" type="presParOf" srcId="{CFB7C87F-D6CE-4174-9741-163B60BEF1D4}" destId="{0E676742-4E82-4CF0-B028-F3582D6A8488}" srcOrd="0" destOrd="0" presId="urn:microsoft.com/office/officeart/2005/8/layout/hierarchy1"/>
    <dgm:cxn modelId="{AE7BBDE3-0DD3-4335-A719-BD3C41B6D790}" type="presParOf" srcId="{CFB7C87F-D6CE-4174-9741-163B60BEF1D4}" destId="{32964EE4-65BB-45D8-B0B4-85901C882705}" srcOrd="1" destOrd="0" presId="urn:microsoft.com/office/officeart/2005/8/layout/hierarchy1"/>
    <dgm:cxn modelId="{99C7720D-F2AE-4869-A3F7-04707CF5D001}" type="presParOf" srcId="{32964EE4-65BB-45D8-B0B4-85901C882705}" destId="{E3005670-5902-4E9D-925C-70DF9242F7BE}" srcOrd="0" destOrd="0" presId="urn:microsoft.com/office/officeart/2005/8/layout/hierarchy1"/>
    <dgm:cxn modelId="{2FAF8F4E-9FD8-4959-9BF5-B817923293F2}" type="presParOf" srcId="{E3005670-5902-4E9D-925C-70DF9242F7BE}" destId="{9544088B-D85C-4934-80CA-495C50E28053}" srcOrd="0" destOrd="0" presId="urn:microsoft.com/office/officeart/2005/8/layout/hierarchy1"/>
    <dgm:cxn modelId="{8A21E68C-632C-4CFA-824E-AE7E700438EC}" type="presParOf" srcId="{E3005670-5902-4E9D-925C-70DF9242F7BE}" destId="{564DC1C2-77E2-49DC-9EA3-C721C2807510}" srcOrd="1" destOrd="0" presId="urn:microsoft.com/office/officeart/2005/8/layout/hierarchy1"/>
    <dgm:cxn modelId="{88C91759-6078-4972-B1BA-22695E88BA62}" type="presParOf" srcId="{32964EE4-65BB-45D8-B0B4-85901C882705}" destId="{0245DE2D-2ED2-4807-82BD-3ED9EDA10436}" srcOrd="1" destOrd="0" presId="urn:microsoft.com/office/officeart/2005/8/layout/hierarchy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76742-4E82-4CF0-B028-F3582D6A8488}">
      <dsp:nvSpPr>
        <dsp:cNvPr id="0" name=""/>
        <dsp:cNvSpPr/>
      </dsp:nvSpPr>
      <dsp:spPr>
        <a:xfrm>
          <a:off x="6453901" y="4330852"/>
          <a:ext cx="91440" cy="641990"/>
        </a:xfrm>
        <a:custGeom>
          <a:avLst/>
          <a:gdLst/>
          <a:ahLst/>
          <a:cxnLst/>
          <a:rect l="0" t="0" r="0" b="0"/>
          <a:pathLst>
            <a:path>
              <a:moveTo>
                <a:pt x="45720" y="0"/>
              </a:moveTo>
              <a:lnTo>
                <a:pt x="45720" y="64199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95DEA6-C19B-45F3-B30E-154E140C66FE}">
      <dsp:nvSpPr>
        <dsp:cNvPr id="0" name=""/>
        <dsp:cNvSpPr/>
      </dsp:nvSpPr>
      <dsp:spPr>
        <a:xfrm>
          <a:off x="4476154" y="2287150"/>
          <a:ext cx="2023467" cy="641990"/>
        </a:xfrm>
        <a:custGeom>
          <a:avLst/>
          <a:gdLst/>
          <a:ahLst/>
          <a:cxnLst/>
          <a:rect l="0" t="0" r="0" b="0"/>
          <a:pathLst>
            <a:path>
              <a:moveTo>
                <a:pt x="0" y="0"/>
              </a:moveTo>
              <a:lnTo>
                <a:pt x="0" y="437498"/>
              </a:lnTo>
              <a:lnTo>
                <a:pt x="2023467" y="437498"/>
              </a:lnTo>
              <a:lnTo>
                <a:pt x="2023467" y="64199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10F8D6-7576-4711-A9F8-C60633C61BAD}">
      <dsp:nvSpPr>
        <dsp:cNvPr id="0" name=""/>
        <dsp:cNvSpPr/>
      </dsp:nvSpPr>
      <dsp:spPr>
        <a:xfrm>
          <a:off x="2452687" y="4330852"/>
          <a:ext cx="1348978" cy="641990"/>
        </a:xfrm>
        <a:custGeom>
          <a:avLst/>
          <a:gdLst/>
          <a:ahLst/>
          <a:cxnLst/>
          <a:rect l="0" t="0" r="0" b="0"/>
          <a:pathLst>
            <a:path>
              <a:moveTo>
                <a:pt x="0" y="0"/>
              </a:moveTo>
              <a:lnTo>
                <a:pt x="0" y="437498"/>
              </a:lnTo>
              <a:lnTo>
                <a:pt x="1348978" y="437498"/>
              </a:lnTo>
              <a:lnTo>
                <a:pt x="1348978" y="64199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75292C-973B-462B-970F-A8399A1E252C}">
      <dsp:nvSpPr>
        <dsp:cNvPr id="0" name=""/>
        <dsp:cNvSpPr/>
      </dsp:nvSpPr>
      <dsp:spPr>
        <a:xfrm>
          <a:off x="1103709" y="4330852"/>
          <a:ext cx="1348978" cy="641990"/>
        </a:xfrm>
        <a:custGeom>
          <a:avLst/>
          <a:gdLst/>
          <a:ahLst/>
          <a:cxnLst/>
          <a:rect l="0" t="0" r="0" b="0"/>
          <a:pathLst>
            <a:path>
              <a:moveTo>
                <a:pt x="1348978" y="0"/>
              </a:moveTo>
              <a:lnTo>
                <a:pt x="1348978" y="437498"/>
              </a:lnTo>
              <a:lnTo>
                <a:pt x="0" y="437498"/>
              </a:lnTo>
              <a:lnTo>
                <a:pt x="0" y="641990"/>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308AAE-4D19-40E4-BF44-6ED74AF19889}">
      <dsp:nvSpPr>
        <dsp:cNvPr id="0" name=""/>
        <dsp:cNvSpPr/>
      </dsp:nvSpPr>
      <dsp:spPr>
        <a:xfrm>
          <a:off x="2452687" y="2287150"/>
          <a:ext cx="2023467" cy="641990"/>
        </a:xfrm>
        <a:custGeom>
          <a:avLst/>
          <a:gdLst/>
          <a:ahLst/>
          <a:cxnLst/>
          <a:rect l="0" t="0" r="0" b="0"/>
          <a:pathLst>
            <a:path>
              <a:moveTo>
                <a:pt x="2023467" y="0"/>
              </a:moveTo>
              <a:lnTo>
                <a:pt x="2023467" y="437498"/>
              </a:lnTo>
              <a:lnTo>
                <a:pt x="0" y="437498"/>
              </a:lnTo>
              <a:lnTo>
                <a:pt x="0" y="64199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C02F54-B00D-44C7-922D-892B20E1288E}">
      <dsp:nvSpPr>
        <dsp:cNvPr id="0" name=""/>
        <dsp:cNvSpPr/>
      </dsp:nvSpPr>
      <dsp:spPr>
        <a:xfrm>
          <a:off x="3372445" y="885440"/>
          <a:ext cx="2207418" cy="140171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815DF4-A01E-4007-B5EC-56DDF9D27C06}">
      <dsp:nvSpPr>
        <dsp:cNvPr id="0" name=""/>
        <dsp:cNvSpPr/>
      </dsp:nvSpPr>
      <dsp:spPr>
        <a:xfrm>
          <a:off x="3617714" y="1118445"/>
          <a:ext cx="2207418" cy="140171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T-SQL/Spark</a:t>
          </a:r>
        </a:p>
      </dsp:txBody>
      <dsp:txXfrm>
        <a:off x="3658769" y="1159500"/>
        <a:ext cx="2125308" cy="1319600"/>
      </dsp:txXfrm>
    </dsp:sp>
    <dsp:sp modelId="{5F7F38E9-44F7-4B94-980D-E0EC15C5D754}">
      <dsp:nvSpPr>
        <dsp:cNvPr id="0" name=""/>
        <dsp:cNvSpPr/>
      </dsp:nvSpPr>
      <dsp:spPr>
        <a:xfrm>
          <a:off x="1348978" y="2929141"/>
          <a:ext cx="2207418" cy="140171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E4294-C48C-4422-B961-A5593F12A0BB}">
      <dsp:nvSpPr>
        <dsp:cNvPr id="0" name=""/>
        <dsp:cNvSpPr/>
      </dsp:nvSpPr>
      <dsp:spPr>
        <a:xfrm>
          <a:off x="1594246" y="3162147"/>
          <a:ext cx="2207418" cy="140171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OLTP/OLAP</a:t>
          </a:r>
        </a:p>
      </dsp:txBody>
      <dsp:txXfrm>
        <a:off x="1635301" y="3203202"/>
        <a:ext cx="2125308" cy="1319600"/>
      </dsp:txXfrm>
    </dsp:sp>
    <dsp:sp modelId="{8D847CB9-6DF9-4FD1-A2CB-BD0D85ADA628}">
      <dsp:nvSpPr>
        <dsp:cNvPr id="0" name=""/>
        <dsp:cNvSpPr/>
      </dsp:nvSpPr>
      <dsp:spPr>
        <a:xfrm>
          <a:off x="0" y="4972843"/>
          <a:ext cx="2207418" cy="140171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E19155-F521-47DA-9AFF-9CD3AF1161A9}">
      <dsp:nvSpPr>
        <dsp:cNvPr id="0" name=""/>
        <dsp:cNvSpPr/>
      </dsp:nvSpPr>
      <dsp:spPr>
        <a:xfrm>
          <a:off x="245268" y="5205849"/>
          <a:ext cx="2207418" cy="140171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SQL DB</a:t>
          </a:r>
        </a:p>
      </dsp:txBody>
      <dsp:txXfrm>
        <a:off x="286323" y="5246904"/>
        <a:ext cx="2125308" cy="1319600"/>
      </dsp:txXfrm>
    </dsp:sp>
    <dsp:sp modelId="{25575930-59B7-4E97-BF82-49816DA15C64}">
      <dsp:nvSpPr>
        <dsp:cNvPr id="0" name=""/>
        <dsp:cNvSpPr/>
      </dsp:nvSpPr>
      <dsp:spPr>
        <a:xfrm>
          <a:off x="2697956" y="4972843"/>
          <a:ext cx="2207418" cy="140171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4AA714-1BA2-41F3-9845-6B4CB20BAA04}">
      <dsp:nvSpPr>
        <dsp:cNvPr id="0" name=""/>
        <dsp:cNvSpPr/>
      </dsp:nvSpPr>
      <dsp:spPr>
        <a:xfrm>
          <a:off x="2943225" y="5205849"/>
          <a:ext cx="2207418" cy="140171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Warehouse</a:t>
          </a:r>
        </a:p>
      </dsp:txBody>
      <dsp:txXfrm>
        <a:off x="2984280" y="5246904"/>
        <a:ext cx="2125308" cy="1319600"/>
      </dsp:txXfrm>
    </dsp:sp>
    <dsp:sp modelId="{5F6EE48F-916B-411E-8BA0-9CA589AC566C}">
      <dsp:nvSpPr>
        <dsp:cNvPr id="0" name=""/>
        <dsp:cNvSpPr/>
      </dsp:nvSpPr>
      <dsp:spPr>
        <a:xfrm>
          <a:off x="5395912" y="2929141"/>
          <a:ext cx="2207418" cy="140171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8F78E-1F78-4B41-AA81-085A90C64F47}">
      <dsp:nvSpPr>
        <dsp:cNvPr id="0" name=""/>
        <dsp:cNvSpPr/>
      </dsp:nvSpPr>
      <dsp:spPr>
        <a:xfrm>
          <a:off x="5641181" y="3162147"/>
          <a:ext cx="2207418" cy="140171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OLAP</a:t>
          </a:r>
        </a:p>
      </dsp:txBody>
      <dsp:txXfrm>
        <a:off x="5682236" y="3203202"/>
        <a:ext cx="2125308" cy="1319600"/>
      </dsp:txXfrm>
    </dsp:sp>
    <dsp:sp modelId="{9544088B-D85C-4934-80CA-495C50E28053}">
      <dsp:nvSpPr>
        <dsp:cNvPr id="0" name=""/>
        <dsp:cNvSpPr/>
      </dsp:nvSpPr>
      <dsp:spPr>
        <a:xfrm>
          <a:off x="5395912" y="4972843"/>
          <a:ext cx="2207418" cy="140171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4DC1C2-77E2-49DC-9EA3-C721C2807510}">
      <dsp:nvSpPr>
        <dsp:cNvPr id="0" name=""/>
        <dsp:cNvSpPr/>
      </dsp:nvSpPr>
      <dsp:spPr>
        <a:xfrm>
          <a:off x="5641181" y="5205849"/>
          <a:ext cx="2207418" cy="140171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N" sz="3100" kern="1200" dirty="0"/>
            <a:t>Lakehouse</a:t>
          </a:r>
        </a:p>
      </dsp:txBody>
      <dsp:txXfrm>
        <a:off x="5682236" y="5246904"/>
        <a:ext cx="2125308" cy="1319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76742-4E82-4CF0-B028-F3582D6A8488}">
      <dsp:nvSpPr>
        <dsp:cNvPr id="0" name=""/>
        <dsp:cNvSpPr/>
      </dsp:nvSpPr>
      <dsp:spPr>
        <a:xfrm>
          <a:off x="7274242" y="4404606"/>
          <a:ext cx="91440" cy="723018"/>
        </a:xfrm>
        <a:custGeom>
          <a:avLst/>
          <a:gdLst/>
          <a:ahLst/>
          <a:cxnLst/>
          <a:rect l="0" t="0" r="0" b="0"/>
          <a:pathLst>
            <a:path>
              <a:moveTo>
                <a:pt x="45720" y="0"/>
              </a:moveTo>
              <a:lnTo>
                <a:pt x="45720" y="7230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95DEA6-C19B-45F3-B30E-154E140C66FE}">
      <dsp:nvSpPr>
        <dsp:cNvPr id="0" name=""/>
        <dsp:cNvSpPr/>
      </dsp:nvSpPr>
      <dsp:spPr>
        <a:xfrm>
          <a:off x="5041106" y="2102961"/>
          <a:ext cx="2278856" cy="723018"/>
        </a:xfrm>
        <a:custGeom>
          <a:avLst/>
          <a:gdLst/>
          <a:ahLst/>
          <a:cxnLst/>
          <a:rect l="0" t="0" r="0" b="0"/>
          <a:pathLst>
            <a:path>
              <a:moveTo>
                <a:pt x="0" y="0"/>
              </a:moveTo>
              <a:lnTo>
                <a:pt x="0" y="492716"/>
              </a:lnTo>
              <a:lnTo>
                <a:pt x="2278856" y="492716"/>
              </a:lnTo>
              <a:lnTo>
                <a:pt x="2278856" y="72301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10F8D6-7576-4711-A9F8-C60633C61BAD}">
      <dsp:nvSpPr>
        <dsp:cNvPr id="0" name=""/>
        <dsp:cNvSpPr/>
      </dsp:nvSpPr>
      <dsp:spPr>
        <a:xfrm>
          <a:off x="2762249" y="4404606"/>
          <a:ext cx="1519237" cy="723018"/>
        </a:xfrm>
        <a:custGeom>
          <a:avLst/>
          <a:gdLst/>
          <a:ahLst/>
          <a:cxnLst/>
          <a:rect l="0" t="0" r="0" b="0"/>
          <a:pathLst>
            <a:path>
              <a:moveTo>
                <a:pt x="0" y="0"/>
              </a:moveTo>
              <a:lnTo>
                <a:pt x="0" y="492716"/>
              </a:lnTo>
              <a:lnTo>
                <a:pt x="1519237" y="492716"/>
              </a:lnTo>
              <a:lnTo>
                <a:pt x="1519237" y="7230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75292C-973B-462B-970F-A8399A1E252C}">
      <dsp:nvSpPr>
        <dsp:cNvPr id="0" name=""/>
        <dsp:cNvSpPr/>
      </dsp:nvSpPr>
      <dsp:spPr>
        <a:xfrm>
          <a:off x="1243012" y="4404606"/>
          <a:ext cx="1519237" cy="723018"/>
        </a:xfrm>
        <a:custGeom>
          <a:avLst/>
          <a:gdLst/>
          <a:ahLst/>
          <a:cxnLst/>
          <a:rect l="0" t="0" r="0" b="0"/>
          <a:pathLst>
            <a:path>
              <a:moveTo>
                <a:pt x="1519237" y="0"/>
              </a:moveTo>
              <a:lnTo>
                <a:pt x="1519237" y="492716"/>
              </a:lnTo>
              <a:lnTo>
                <a:pt x="0" y="492716"/>
              </a:lnTo>
              <a:lnTo>
                <a:pt x="0" y="723018"/>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308AAE-4D19-40E4-BF44-6ED74AF19889}">
      <dsp:nvSpPr>
        <dsp:cNvPr id="0" name=""/>
        <dsp:cNvSpPr/>
      </dsp:nvSpPr>
      <dsp:spPr>
        <a:xfrm>
          <a:off x="2762249" y="2102961"/>
          <a:ext cx="2278856" cy="723018"/>
        </a:xfrm>
        <a:custGeom>
          <a:avLst/>
          <a:gdLst/>
          <a:ahLst/>
          <a:cxnLst/>
          <a:rect l="0" t="0" r="0" b="0"/>
          <a:pathLst>
            <a:path>
              <a:moveTo>
                <a:pt x="2278856" y="0"/>
              </a:moveTo>
              <a:lnTo>
                <a:pt x="2278856" y="492716"/>
              </a:lnTo>
              <a:lnTo>
                <a:pt x="0" y="492716"/>
              </a:lnTo>
              <a:lnTo>
                <a:pt x="0" y="72301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C02F54-B00D-44C7-922D-892B20E1288E}">
      <dsp:nvSpPr>
        <dsp:cNvPr id="0" name=""/>
        <dsp:cNvSpPr/>
      </dsp:nvSpPr>
      <dsp:spPr>
        <a:xfrm>
          <a:off x="3798093" y="524335"/>
          <a:ext cx="2486024" cy="15786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815DF4-A01E-4007-B5EC-56DDF9D27C06}">
      <dsp:nvSpPr>
        <dsp:cNvPr id="0" name=""/>
        <dsp:cNvSpPr/>
      </dsp:nvSpPr>
      <dsp:spPr>
        <a:xfrm>
          <a:off x="4074318" y="786749"/>
          <a:ext cx="2486024" cy="157862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Structured/Any</a:t>
          </a:r>
        </a:p>
      </dsp:txBody>
      <dsp:txXfrm>
        <a:off x="4120554" y="832985"/>
        <a:ext cx="2393552" cy="1486153"/>
      </dsp:txXfrm>
    </dsp:sp>
    <dsp:sp modelId="{5F7F38E9-44F7-4B94-980D-E0EC15C5D754}">
      <dsp:nvSpPr>
        <dsp:cNvPr id="0" name=""/>
        <dsp:cNvSpPr/>
      </dsp:nvSpPr>
      <dsp:spPr>
        <a:xfrm>
          <a:off x="1519237" y="2825980"/>
          <a:ext cx="2486024" cy="157862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E4294-C48C-4422-B961-A5593F12A0BB}">
      <dsp:nvSpPr>
        <dsp:cNvPr id="0" name=""/>
        <dsp:cNvSpPr/>
      </dsp:nvSpPr>
      <dsp:spPr>
        <a:xfrm>
          <a:off x="1795462" y="3088393"/>
          <a:ext cx="2486024" cy="157862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OLTP/OLAP</a:t>
          </a:r>
        </a:p>
      </dsp:txBody>
      <dsp:txXfrm>
        <a:off x="1841698" y="3134629"/>
        <a:ext cx="2393552" cy="1486153"/>
      </dsp:txXfrm>
    </dsp:sp>
    <dsp:sp modelId="{8D847CB9-6DF9-4FD1-A2CB-BD0D85ADA628}">
      <dsp:nvSpPr>
        <dsp:cNvPr id="0" name=""/>
        <dsp:cNvSpPr/>
      </dsp:nvSpPr>
      <dsp:spPr>
        <a:xfrm>
          <a:off x="0" y="5127625"/>
          <a:ext cx="2486024" cy="157862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E19155-F521-47DA-9AFF-9CD3AF1161A9}">
      <dsp:nvSpPr>
        <dsp:cNvPr id="0" name=""/>
        <dsp:cNvSpPr/>
      </dsp:nvSpPr>
      <dsp:spPr>
        <a:xfrm>
          <a:off x="276225" y="5390038"/>
          <a:ext cx="2486024" cy="157862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SQL DB</a:t>
          </a:r>
        </a:p>
      </dsp:txBody>
      <dsp:txXfrm>
        <a:off x="322461" y="5436274"/>
        <a:ext cx="2393552" cy="1486153"/>
      </dsp:txXfrm>
    </dsp:sp>
    <dsp:sp modelId="{25575930-59B7-4E97-BF82-49816DA15C64}">
      <dsp:nvSpPr>
        <dsp:cNvPr id="0" name=""/>
        <dsp:cNvSpPr/>
      </dsp:nvSpPr>
      <dsp:spPr>
        <a:xfrm>
          <a:off x="3038475" y="5127625"/>
          <a:ext cx="2486024" cy="157862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4AA714-1BA2-41F3-9845-6B4CB20BAA04}">
      <dsp:nvSpPr>
        <dsp:cNvPr id="0" name=""/>
        <dsp:cNvSpPr/>
      </dsp:nvSpPr>
      <dsp:spPr>
        <a:xfrm>
          <a:off x="3314699" y="5390038"/>
          <a:ext cx="2486024" cy="157862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Warehouse</a:t>
          </a:r>
        </a:p>
      </dsp:txBody>
      <dsp:txXfrm>
        <a:off x="3360935" y="5436274"/>
        <a:ext cx="2393552" cy="1486153"/>
      </dsp:txXfrm>
    </dsp:sp>
    <dsp:sp modelId="{5F6EE48F-916B-411E-8BA0-9CA589AC566C}">
      <dsp:nvSpPr>
        <dsp:cNvPr id="0" name=""/>
        <dsp:cNvSpPr/>
      </dsp:nvSpPr>
      <dsp:spPr>
        <a:xfrm>
          <a:off x="6076949" y="2825980"/>
          <a:ext cx="2486024" cy="1578625"/>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E8F78E-1F78-4B41-AA81-085A90C64F47}">
      <dsp:nvSpPr>
        <dsp:cNvPr id="0" name=""/>
        <dsp:cNvSpPr/>
      </dsp:nvSpPr>
      <dsp:spPr>
        <a:xfrm>
          <a:off x="6353174" y="3088393"/>
          <a:ext cx="2486024" cy="1578625"/>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Any</a:t>
          </a:r>
        </a:p>
      </dsp:txBody>
      <dsp:txXfrm>
        <a:off x="6399410" y="3134629"/>
        <a:ext cx="2393552" cy="1486153"/>
      </dsp:txXfrm>
    </dsp:sp>
    <dsp:sp modelId="{9544088B-D85C-4934-80CA-495C50E28053}">
      <dsp:nvSpPr>
        <dsp:cNvPr id="0" name=""/>
        <dsp:cNvSpPr/>
      </dsp:nvSpPr>
      <dsp:spPr>
        <a:xfrm>
          <a:off x="6076949" y="5127625"/>
          <a:ext cx="2486024" cy="1578625"/>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4DC1C2-77E2-49DC-9EA3-C721C2807510}">
      <dsp:nvSpPr>
        <dsp:cNvPr id="0" name=""/>
        <dsp:cNvSpPr/>
      </dsp:nvSpPr>
      <dsp:spPr>
        <a:xfrm>
          <a:off x="6353174" y="5390038"/>
          <a:ext cx="2486024" cy="1578625"/>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Lakehouse</a:t>
          </a:r>
        </a:p>
      </dsp:txBody>
      <dsp:txXfrm>
        <a:off x="6399410" y="5436274"/>
        <a:ext cx="2393552" cy="148615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2710B4-FEED-49D8-A7CB-09C779894016}" type="datetimeFigureOut">
              <a:rPr lang="en-IN" smtClean="0"/>
              <a:t>12-08-2025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2E44-2184-4379-8300-885311803806}" type="slidenum">
              <a:rPr lang="en-IN" smtClean="0"/>
              <a:t>‹#›</a:t>
            </a:fld>
            <a:endParaRPr lang="en-IN"/>
          </a:p>
        </p:txBody>
      </p:sp>
    </p:spTree>
    <p:extLst>
      <p:ext uri="{BB962C8B-B14F-4D97-AF65-F5344CB8AC3E}">
        <p14:creationId xmlns:p14="http://schemas.microsoft.com/office/powerpoint/2010/main" val="220921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usinesswire.com/news/home/20200508005025/en/IDCs-Global-DataSphere-Forecast-Shows-Continued-Steady-Growth-in-the-Creation-and-Consumption-of-Dat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businesswire.com/news/home/20200508005025/en/IDCs-Global-DataSphere-Forecast-Shows-Continued-Steady-Growth-in-the-Creation-and-Consumption-of-Dat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We’ve talked to a wide range of customers who have led their organizations in data-first modernization.  And we understand that businesses today face a variety of data and analytics challenges that can be difficult to navigate.</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To put this into perspective, research shows “the amount of data created over the next three years will be more than the data created over the past 30 years.” Accessing and managing real-time data on the cloud is a top priority for long-term success. Investing in a comprehensive data &amp; analytics platform can address the hurdles encountered in your current data ecosystem.</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Source: </a:t>
            </a:r>
            <a:r>
              <a:rPr lang="en-US" sz="18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IDC Global DataSphere Forecast, 2020</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8/12/2025 6:40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18278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113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58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996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3052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631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108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941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789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We’ve talked to a wide range of customers who have led their organizations in data-first modernization.  And we understand that businesses today face a variety of data and analytics challenges that can be difficult to navigate.</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To put this into perspective, research shows “the amount of data created over the next three years will be more than the data created over the past 30 years.” Accessing and managing real-time data on the cloud is a top priority for long-term success. Investing in a comprehensive data &amp; analytics platform can address the hurdles encountered in your current data ecosystem.</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a:solidFill>
                  <a:srgbClr val="000000"/>
                </a:solidFill>
                <a:effectLst/>
                <a:latin typeface="Segoe UI" panose="020B0502040204020203" pitchFamily="34" charset="0"/>
                <a:ea typeface="Calibri" panose="020F0502020204030204" pitchFamily="34" charset="0"/>
                <a:cs typeface="Segoe UI" panose="020B0502040204020203" pitchFamily="34" charset="0"/>
              </a:rPr>
              <a:t>Source: </a:t>
            </a:r>
            <a:r>
              <a:rPr lang="en-US" sz="1800" u="sng">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IDC Global DataSphere Forecast, 2020</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8/12/2025 6:40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1104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909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55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63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622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9356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06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900"/>
              </a:spcAf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2025-08-12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783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777240"/>
            <a:ext cx="18288000" cy="9509760"/>
          </a:xfrm>
          <a:prstGeom prst="rect">
            <a:avLst/>
          </a:prstGeom>
        </p:spPr>
      </p:pic>
    </p:spTree>
    <p:extLst>
      <p:ext uri="{BB962C8B-B14F-4D97-AF65-F5344CB8AC3E}">
        <p14:creationId xmlns:p14="http://schemas.microsoft.com/office/powerpoint/2010/main" val="816367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11.jpeg"/><Relationship Id="rId21" Type="http://schemas.openxmlformats.org/officeDocument/2006/relationships/image" Target="../media/image47.pn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png"/><Relationship Id="rId15" Type="http://schemas.openxmlformats.org/officeDocument/2006/relationships/image" Target="../media/image41.sv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sv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image" Target="../media/image52.png"/><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30.png"/><Relationship Id="rId10" Type="http://schemas.openxmlformats.org/officeDocument/2006/relationships/diagramData" Target="../diagrams/data2.xml"/><Relationship Id="rId4" Type="http://schemas.openxmlformats.org/officeDocument/2006/relationships/image" Target="../media/image11.jpeg"/><Relationship Id="rId9" Type="http://schemas.microsoft.com/office/2007/relationships/diagramDrawing" Target="../diagrams/drawing1.xml"/><Relationship Id="rId14" Type="http://schemas.microsoft.com/office/2007/relationships/diagramDrawing" Target="../diagrams/drawing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45322B98-BCAD-9533-DDC4-3316AB19508E}"/>
              </a:ext>
            </a:extLst>
          </p:cNvPr>
          <p:cNvSpPr/>
          <p:nvPr/>
        </p:nvSpPr>
        <p:spPr>
          <a:xfrm>
            <a:off x="8458200" y="3086100"/>
            <a:ext cx="1863412" cy="1838921"/>
          </a:xfrm>
          <a:custGeom>
            <a:avLst/>
            <a:gdLst/>
            <a:ahLst/>
            <a:cxnLst/>
            <a:rect l="l" t="t" r="r" b="b"/>
            <a:pathLst>
              <a:path w="1786954" h="1786954">
                <a:moveTo>
                  <a:pt x="0" y="0"/>
                </a:moveTo>
                <a:lnTo>
                  <a:pt x="1786954" y="0"/>
                </a:lnTo>
                <a:lnTo>
                  <a:pt x="1786954" y="1786954"/>
                </a:lnTo>
                <a:lnTo>
                  <a:pt x="0" y="1786954"/>
                </a:lnTo>
                <a:lnTo>
                  <a:pt x="0" y="0"/>
                </a:lnTo>
                <a:close/>
              </a:path>
            </a:pathLst>
          </a:custGeom>
          <a:blipFill>
            <a:blip r:embed="rId2"/>
            <a:stretch>
              <a:fillRect/>
            </a:stretch>
          </a:blipFill>
        </p:spPr>
        <p:txBody>
          <a:bodyPr/>
          <a:lstStyle/>
          <a:p>
            <a:endParaRPr lang="en-IN" dirty="0"/>
          </a:p>
        </p:txBody>
      </p:sp>
      <p:sp>
        <p:nvSpPr>
          <p:cNvPr id="4" name="TextBox 5">
            <a:extLst>
              <a:ext uri="{FF2B5EF4-FFF2-40B4-BE49-F238E27FC236}">
                <a16:creationId xmlns:a16="http://schemas.microsoft.com/office/drawing/2014/main" id="{B3619153-C05B-8AF9-9C0A-4A8B3E23E7A3}"/>
              </a:ext>
            </a:extLst>
          </p:cNvPr>
          <p:cNvSpPr txBox="1"/>
          <p:nvPr/>
        </p:nvSpPr>
        <p:spPr>
          <a:xfrm>
            <a:off x="3286817" y="5093337"/>
            <a:ext cx="11353800" cy="4431983"/>
          </a:xfrm>
          <a:prstGeom prst="rect">
            <a:avLst/>
          </a:prstGeom>
        </p:spPr>
        <p:txBody>
          <a:bodyPr wrap="square" lIns="0" tIns="0" rIns="0" bIns="0" rtlCol="0" anchor="t">
            <a:spAutoFit/>
          </a:bodyPr>
          <a:lstStyle/>
          <a:p>
            <a:pPr algn="ctr"/>
            <a:r>
              <a:rPr lang="en-US" sz="9600" b="1" dirty="0">
                <a:solidFill>
                  <a:srgbClr val="083E30"/>
                </a:solidFill>
                <a:latin typeface="+mj-lt"/>
              </a:rPr>
              <a:t>Microsoft Fabric Bootcamp- English/Hindi</a:t>
            </a:r>
            <a:endParaRPr lang="en-US" sz="8000" b="1" dirty="0">
              <a:solidFill>
                <a:srgbClr val="083E30"/>
              </a:solidFill>
              <a:latin typeface="+mj-lt"/>
            </a:endParaRPr>
          </a:p>
        </p:txBody>
      </p:sp>
    </p:spTree>
    <p:extLst>
      <p:ext uri="{BB962C8B-B14F-4D97-AF65-F5344CB8AC3E}">
        <p14:creationId xmlns:p14="http://schemas.microsoft.com/office/powerpoint/2010/main" val="2427356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Power BI</a:t>
            </a:r>
            <a:endParaRPr lang="en-US" sz="9600" b="1" dirty="0">
              <a:solidFill>
                <a:schemeClr val="tx1">
                  <a:lumMod val="95000"/>
                  <a:lumOff val="5000"/>
                </a:schemeClr>
              </a:solidFill>
              <a:latin typeface="+mj-lt"/>
            </a:endParaRPr>
          </a:p>
        </p:txBody>
      </p:sp>
      <p:pic>
        <p:nvPicPr>
          <p:cNvPr id="7" name="Picture 6" descr="A screen shot of a diagram&#10;&#10;Description automatically generated">
            <a:extLst>
              <a:ext uri="{FF2B5EF4-FFF2-40B4-BE49-F238E27FC236}">
                <a16:creationId xmlns:a16="http://schemas.microsoft.com/office/drawing/2014/main" id="{4BA21B9B-85D7-683B-7F75-B762FD4E0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629363"/>
            <a:ext cx="11243228" cy="6979329"/>
          </a:xfrm>
          <a:prstGeom prst="rect">
            <a:avLst/>
          </a:prstGeom>
        </p:spPr>
      </p:pic>
    </p:spTree>
    <p:extLst>
      <p:ext uri="{BB962C8B-B14F-4D97-AF65-F5344CB8AC3E}">
        <p14:creationId xmlns:p14="http://schemas.microsoft.com/office/powerpoint/2010/main" val="250359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Azure</a:t>
            </a:r>
            <a:endParaRPr lang="en-US" sz="9600" b="1" dirty="0">
              <a:solidFill>
                <a:schemeClr val="tx1">
                  <a:lumMod val="95000"/>
                  <a:lumOff val="5000"/>
                </a:schemeClr>
              </a:solidFill>
              <a:latin typeface="+mj-lt"/>
            </a:endParaRPr>
          </a:p>
        </p:txBody>
      </p:sp>
      <p:pic>
        <p:nvPicPr>
          <p:cNvPr id="5" name="Picture 4" descr="A screenshot of a computer&#10;&#10;Description automatically generated">
            <a:extLst>
              <a:ext uri="{FF2B5EF4-FFF2-40B4-BE49-F238E27FC236}">
                <a16:creationId xmlns:a16="http://schemas.microsoft.com/office/drawing/2014/main" id="{B73C398E-99B1-2B95-9B7A-67F7287254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171700"/>
            <a:ext cx="14173200" cy="6929585"/>
          </a:xfrm>
          <a:prstGeom prst="rect">
            <a:avLst/>
          </a:prstGeom>
        </p:spPr>
      </p:pic>
    </p:spTree>
    <p:extLst>
      <p:ext uri="{BB962C8B-B14F-4D97-AF65-F5344CB8AC3E}">
        <p14:creationId xmlns:p14="http://schemas.microsoft.com/office/powerpoint/2010/main" val="3698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idx="4294967295"/>
          </p:nvPr>
        </p:nvSpPr>
        <p:spPr>
          <a:xfrm>
            <a:off x="818388" y="4276726"/>
            <a:ext cx="4772025" cy="2493170"/>
          </a:xfrm>
        </p:spPr>
        <p:txBody>
          <a:bodyPr/>
          <a:lstStyle/>
          <a:p>
            <a:r>
              <a:rPr lang="en-US"/>
              <a:t>Today’s data and analytics challenges</a:t>
            </a:r>
          </a:p>
        </p:txBody>
      </p:sp>
      <p:sp>
        <p:nvSpPr>
          <p:cNvPr id="22" name="Oval 21">
            <a:extLst>
              <a:ext uri="{FF2B5EF4-FFF2-40B4-BE49-F238E27FC236}">
                <a16:creationId xmlns:a16="http://schemas.microsoft.com/office/drawing/2014/main" id="{835F867E-A463-7144-D8F4-CBD242DABE5B}"/>
              </a:ext>
              <a:ext uri="{C183D7F6-B498-43B3-948B-1728B52AA6E4}">
                <adec:decorative xmlns:adec="http://schemas.microsoft.com/office/drawing/2017/decorative" val="1"/>
              </a:ext>
            </a:extLst>
          </p:cNvPr>
          <p:cNvSpPr/>
          <p:nvPr/>
        </p:nvSpPr>
        <p:spPr bwMode="auto">
          <a:xfrm>
            <a:off x="1828800" y="2136491"/>
            <a:ext cx="1437566" cy="1437566"/>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solidFill>
                <a:srgbClr val="117865"/>
              </a:solidFill>
              <a:ea typeface="Segoe UI" pitchFamily="34" charset="0"/>
              <a:cs typeface="Segoe UI" pitchFamily="34" charset="0"/>
            </a:endParaRP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7595CBFD-C50A-235A-42F7-9D4DBB51E994}"/>
              </a:ext>
            </a:extLst>
          </p:cNvPr>
          <p:cNvSpPr>
            <a:spLocks noChangeAspect="1" noEditPoints="1"/>
          </p:cNvSpPr>
          <p:nvPr/>
        </p:nvSpPr>
        <p:spPr bwMode="auto">
          <a:xfrm>
            <a:off x="2154678" y="2502327"/>
            <a:ext cx="725792" cy="596475"/>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60" tIns="68580" rIns="137160" bIns="68580" numCol="1" anchor="t" anchorCtr="0" compatLnSpc="1">
            <a:prstTxWarp prst="textNoShape">
              <a:avLst/>
            </a:prstTxWarp>
          </a:bodyPr>
          <a:lstStyle/>
          <a:p>
            <a:endParaRPr lang="en-US" sz="2700">
              <a:gradFill>
                <a:gsLst>
                  <a:gs pos="0">
                    <a:srgbClr val="505050"/>
                  </a:gs>
                  <a:gs pos="100000">
                    <a:srgbClr val="505050"/>
                  </a:gs>
                </a:gsLst>
              </a:gradFill>
            </a:endParaRPr>
          </a:p>
        </p:txBody>
      </p:sp>
      <p:sp>
        <p:nvSpPr>
          <p:cNvPr id="13" name="Rounded Rectangle 12">
            <a:extLst>
              <a:ext uri="{FF2B5EF4-FFF2-40B4-BE49-F238E27FC236}">
                <a16:creationId xmlns:a16="http://schemas.microsoft.com/office/drawing/2014/main" id="{349AA9C2-9686-7CDB-A8D1-CB95E6459F5C}"/>
              </a:ext>
            </a:extLst>
          </p:cNvPr>
          <p:cNvSpPr/>
          <p:nvPr/>
        </p:nvSpPr>
        <p:spPr bwMode="auto">
          <a:xfrm>
            <a:off x="344122" y="3651634"/>
            <a:ext cx="4717355" cy="2403126"/>
          </a:xfrm>
          <a:prstGeom prst="roundRect">
            <a:avLst/>
          </a:prstGeom>
          <a:solidFill>
            <a:schemeClr val="tx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spcAft>
                <a:spcPts val="1200"/>
              </a:spcAft>
            </a:pPr>
            <a:r>
              <a:rPr lang="en-US" sz="2400" b="1">
                <a:solidFill>
                  <a:schemeClr val="accent6">
                    <a:lumMod val="75000"/>
                  </a:schemeClr>
                </a:solidFill>
                <a:latin typeface="Segoe UI" panose="020B0502040204020203" pitchFamily="34" charset="0"/>
                <a:ea typeface="Yu Mincho" panose="02020400000000000000" pitchFamily="18" charset="-128"/>
              </a:rPr>
              <a:t>Scaling data and analytics across the organization while reducing costs and optimizing existing data and management</a:t>
            </a:r>
            <a:r>
              <a:rPr lang="en-US" sz="2400" b="1">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rPr>
              <a:t> </a:t>
            </a:r>
            <a:r>
              <a:rPr lang="en-US" sz="2400" b="1">
                <a:solidFill>
                  <a:schemeClr val="accent6">
                    <a:lumMod val="75000"/>
                  </a:schemeClr>
                </a:solidFill>
              </a:rPr>
              <a:t> </a:t>
            </a:r>
            <a:r>
              <a:rPr lang="en-US" sz="2400" b="1">
                <a:solidFill>
                  <a:schemeClr val="accent6">
                    <a:lumMod val="75000"/>
                  </a:schemeClr>
                </a:solidFill>
                <a:latin typeface="Calibri" panose="020F0502020204030204" pitchFamily="34" charset="0"/>
                <a:ea typeface="Calibri" panose="020F0502020204030204" pitchFamily="34" charset="0"/>
                <a:cs typeface="Arial" panose="020B0604020202020204" pitchFamily="34" charset="0"/>
              </a:rPr>
              <a:t> </a:t>
            </a:r>
          </a:p>
        </p:txBody>
      </p:sp>
      <p:sp>
        <p:nvSpPr>
          <p:cNvPr id="25" name="Oval 24">
            <a:extLst>
              <a:ext uri="{FF2B5EF4-FFF2-40B4-BE49-F238E27FC236}">
                <a16:creationId xmlns:a16="http://schemas.microsoft.com/office/drawing/2014/main" id="{BADD0F83-E027-4665-A9E6-46386B2E8941}"/>
              </a:ext>
              <a:ext uri="{C183D7F6-B498-43B3-948B-1728B52AA6E4}">
                <adec:decorative xmlns:adec="http://schemas.microsoft.com/office/drawing/2017/decorative" val="1"/>
              </a:ext>
            </a:extLst>
          </p:cNvPr>
          <p:cNvSpPr/>
          <p:nvPr/>
        </p:nvSpPr>
        <p:spPr bwMode="auto">
          <a:xfrm>
            <a:off x="7431095" y="4528622"/>
            <a:ext cx="1437566" cy="1437566"/>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b="1" err="1">
              <a:solidFill>
                <a:srgbClr val="117865"/>
              </a:solidFill>
              <a:ea typeface="Segoe UI" pitchFamily="34" charset="0"/>
              <a:cs typeface="Segoe UI" pitchFamily="34" charset="0"/>
            </a:endParaRPr>
          </a:p>
        </p:txBody>
      </p:sp>
      <p:sp>
        <p:nvSpPr>
          <p:cNvPr id="21" name="Modern_workplace" title="Icon of three people connected by a dotted line">
            <a:extLst>
              <a:ext uri="{FF2B5EF4-FFF2-40B4-BE49-F238E27FC236}">
                <a16:creationId xmlns:a16="http://schemas.microsoft.com/office/drawing/2014/main" id="{ED5E4B06-661E-B96F-DA87-621EF59BA8C3}"/>
              </a:ext>
            </a:extLst>
          </p:cNvPr>
          <p:cNvSpPr>
            <a:spLocks noChangeAspect="1" noEditPoints="1"/>
          </p:cNvSpPr>
          <p:nvPr/>
        </p:nvSpPr>
        <p:spPr bwMode="auto">
          <a:xfrm>
            <a:off x="7763434" y="4887344"/>
            <a:ext cx="743067" cy="720122"/>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60" tIns="68580" rIns="137160" bIns="68580" numCol="1" anchor="t" anchorCtr="0" compatLnSpc="1">
            <a:prstTxWarp prst="textNoShape">
              <a:avLst/>
            </a:prstTxWarp>
          </a:bodyPr>
          <a:lstStyle/>
          <a:p>
            <a:endParaRPr lang="en-US" sz="2700" b="1">
              <a:gradFill>
                <a:gsLst>
                  <a:gs pos="0">
                    <a:srgbClr val="505050"/>
                  </a:gs>
                  <a:gs pos="100000">
                    <a:srgbClr val="505050"/>
                  </a:gs>
                </a:gsLst>
              </a:gradFill>
            </a:endParaRPr>
          </a:p>
        </p:txBody>
      </p:sp>
      <p:sp>
        <p:nvSpPr>
          <p:cNvPr id="11" name="Rounded Rectangle 10">
            <a:extLst>
              <a:ext uri="{FF2B5EF4-FFF2-40B4-BE49-F238E27FC236}">
                <a16:creationId xmlns:a16="http://schemas.microsoft.com/office/drawing/2014/main" id="{3177204A-63A2-B10A-F3BA-39E8F2042E24}"/>
              </a:ext>
            </a:extLst>
          </p:cNvPr>
          <p:cNvSpPr/>
          <p:nvPr/>
        </p:nvSpPr>
        <p:spPr bwMode="auto">
          <a:xfrm>
            <a:off x="5791200" y="6170280"/>
            <a:ext cx="4717353" cy="1989747"/>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spcAft>
                <a:spcPts val="1200"/>
              </a:spcAft>
            </a:pPr>
            <a:r>
              <a:rPr lang="en-US" sz="2400" b="1" dirty="0">
                <a:solidFill>
                  <a:schemeClr val="accent6">
                    <a:lumMod val="75000"/>
                  </a:schemeClr>
                </a:solidFill>
                <a:latin typeface="Segoe UI" panose="020B0502040204020203" pitchFamily="34" charset="0"/>
                <a:ea typeface="Yu Mincho" panose="02020400000000000000" pitchFamily="18" charset="-128"/>
              </a:rPr>
              <a:t>Making data more accessible to technical and non-technical users in a governed and secure way</a:t>
            </a:r>
          </a:p>
        </p:txBody>
      </p:sp>
      <p:sp>
        <p:nvSpPr>
          <p:cNvPr id="30" name="Oval 29">
            <a:extLst>
              <a:ext uri="{FF2B5EF4-FFF2-40B4-BE49-F238E27FC236}">
                <a16:creationId xmlns:a16="http://schemas.microsoft.com/office/drawing/2014/main" id="{722B6AC0-F8ED-51C1-B30D-982C5CBF40D9}"/>
              </a:ext>
              <a:ext uri="{C183D7F6-B498-43B3-948B-1728B52AA6E4}">
                <adec:decorative xmlns:adec="http://schemas.microsoft.com/office/drawing/2017/decorative" val="1"/>
              </a:ext>
            </a:extLst>
          </p:cNvPr>
          <p:cNvSpPr/>
          <p:nvPr/>
        </p:nvSpPr>
        <p:spPr bwMode="auto">
          <a:xfrm>
            <a:off x="14749817" y="4424717"/>
            <a:ext cx="1437566" cy="1437566"/>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pPr>
            <a:endParaRPr lang="en-US" sz="3000" err="1">
              <a:solidFill>
                <a:srgbClr val="117865"/>
              </a:solidFill>
              <a:ea typeface="Segoe UI" pitchFamily="34" charset="0"/>
              <a:cs typeface="Segoe UI" pitchFamily="34" charset="0"/>
            </a:endParaRPr>
          </a:p>
        </p:txBody>
      </p:sp>
      <p:sp>
        <p:nvSpPr>
          <p:cNvPr id="28" name="globe_6" title="Icon of a monitor in front of a sphere made of lines">
            <a:extLst>
              <a:ext uri="{FF2B5EF4-FFF2-40B4-BE49-F238E27FC236}">
                <a16:creationId xmlns:a16="http://schemas.microsoft.com/office/drawing/2014/main" id="{6A93A41B-30BD-888C-0A8D-A8C3FB77644F}"/>
              </a:ext>
            </a:extLst>
          </p:cNvPr>
          <p:cNvSpPr>
            <a:spLocks noChangeAspect="1" noEditPoints="1"/>
          </p:cNvSpPr>
          <p:nvPr/>
        </p:nvSpPr>
        <p:spPr bwMode="auto">
          <a:xfrm>
            <a:off x="15200969" y="4869179"/>
            <a:ext cx="512148" cy="54864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60" tIns="68580" rIns="137160" bIns="68580" numCol="1" anchor="t" anchorCtr="0" compatLnSpc="1">
            <a:prstTxWarp prst="textNoShape">
              <a:avLst/>
            </a:prstTxWarp>
          </a:bodyPr>
          <a:lstStyle/>
          <a:p>
            <a:endParaRPr lang="en-US" sz="2700"/>
          </a:p>
        </p:txBody>
      </p:sp>
      <p:sp>
        <p:nvSpPr>
          <p:cNvPr id="3" name="Rounded Rectangle 2">
            <a:extLst>
              <a:ext uri="{FF2B5EF4-FFF2-40B4-BE49-F238E27FC236}">
                <a16:creationId xmlns:a16="http://schemas.microsoft.com/office/drawing/2014/main" id="{4F2025BA-DA2F-B532-FFE2-8E44B25BC73D}"/>
              </a:ext>
            </a:extLst>
          </p:cNvPr>
          <p:cNvSpPr/>
          <p:nvPr/>
        </p:nvSpPr>
        <p:spPr bwMode="auto">
          <a:xfrm>
            <a:off x="13312217" y="2068345"/>
            <a:ext cx="4312766" cy="1930073"/>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fontAlgn="base">
              <a:spcAft>
                <a:spcPts val="1200"/>
              </a:spcAft>
            </a:pPr>
            <a:r>
              <a:rPr lang="en-US" sz="2400" b="1">
                <a:solidFill>
                  <a:schemeClr val="accent6">
                    <a:lumMod val="75000"/>
                  </a:schemeClr>
                </a:solidFill>
                <a:latin typeface="Segoe UI" panose="020B0502040204020203" pitchFamily="34" charset="0"/>
                <a:ea typeface="Yu Mincho" panose="02020400000000000000" pitchFamily="18" charset="-128"/>
              </a:rPr>
              <a:t>Growing BI adoption to drive a data-driven organization across LOBs and teams</a:t>
            </a:r>
          </a:p>
        </p:txBody>
      </p:sp>
      <p:sp>
        <p:nvSpPr>
          <p:cNvPr id="12" name="Rounded Rectangle 11">
            <a:extLst>
              <a:ext uri="{FF2B5EF4-FFF2-40B4-BE49-F238E27FC236}">
                <a16:creationId xmlns:a16="http://schemas.microsoft.com/office/drawing/2014/main" id="{FDF45F3E-75A2-CDC7-4E0D-B67E60CDCA96}"/>
              </a:ext>
            </a:extLst>
          </p:cNvPr>
          <p:cNvSpPr/>
          <p:nvPr/>
        </p:nvSpPr>
        <p:spPr bwMode="auto">
          <a:xfrm>
            <a:off x="13342697" y="6633636"/>
            <a:ext cx="4312766" cy="1526391"/>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ctr" anchorCtr="0" forceAA="0" compatLnSpc="1">
            <a:prstTxWarp prst="textNoShape">
              <a:avLst/>
            </a:prstTxWarp>
            <a:noAutofit/>
          </a:bodyPr>
          <a:lstStyle/>
          <a:p>
            <a:pPr>
              <a:spcAft>
                <a:spcPts val="1200"/>
              </a:spcAft>
            </a:pPr>
            <a:r>
              <a:rPr lang="en-US" sz="2400" b="1">
                <a:solidFill>
                  <a:schemeClr val="accent6">
                    <a:lumMod val="75000"/>
                  </a:schemeClr>
                </a:solidFill>
                <a:latin typeface="Segoe UI" panose="020B0502040204020203" pitchFamily="34" charset="0"/>
                <a:ea typeface="Yu Mincho" panose="02020400000000000000" pitchFamily="18" charset="-128"/>
              </a:rPr>
              <a:t>Breaking down data siloes and eliminating unnecessary data sprawl</a:t>
            </a:r>
          </a:p>
        </p:txBody>
      </p:sp>
      <p:sp>
        <p:nvSpPr>
          <p:cNvPr id="4" name="Title 1">
            <a:extLst>
              <a:ext uri="{FF2B5EF4-FFF2-40B4-BE49-F238E27FC236}">
                <a16:creationId xmlns:a16="http://schemas.microsoft.com/office/drawing/2014/main" id="{711B6DFE-986A-81F3-C0B1-11692A9BFC62}"/>
              </a:ext>
            </a:extLst>
          </p:cNvPr>
          <p:cNvSpPr txBox="1">
            <a:spLocks/>
          </p:cNvSpPr>
          <p:nvPr/>
        </p:nvSpPr>
        <p:spPr>
          <a:xfrm>
            <a:off x="0" y="175850"/>
            <a:ext cx="18288000"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US" dirty="0"/>
              <a:t>Data and analytics challenges</a:t>
            </a:r>
          </a:p>
        </p:txBody>
      </p:sp>
    </p:spTree>
    <p:extLst>
      <p:ext uri="{BB962C8B-B14F-4D97-AF65-F5344CB8AC3E}">
        <p14:creationId xmlns:p14="http://schemas.microsoft.com/office/powerpoint/2010/main" val="27734295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716B3-E8B1-2310-020D-2E822FE31233}"/>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A634FBB8-0461-8DF8-1A84-7CE78DC9F3B2}"/>
              </a:ext>
            </a:extLst>
          </p:cNvPr>
          <p:cNvSpPr/>
          <p:nvPr/>
        </p:nvSpPr>
        <p:spPr>
          <a:xfrm>
            <a:off x="-590126" y="3997644"/>
            <a:ext cx="14626968" cy="28194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2">
            <a:extLst>
              <a:ext uri="{FF2B5EF4-FFF2-40B4-BE49-F238E27FC236}">
                <a16:creationId xmlns:a16="http://schemas.microsoft.com/office/drawing/2014/main" id="{71884A85-C46F-E88D-3AC6-213A3012B8AE}"/>
              </a:ext>
            </a:extLst>
          </p:cNvPr>
          <p:cNvGrpSpPr/>
          <p:nvPr/>
        </p:nvGrpSpPr>
        <p:grpSpPr>
          <a:xfrm>
            <a:off x="-1287623" y="9258300"/>
            <a:ext cx="5765006" cy="1028700"/>
            <a:chOff x="0" y="0"/>
            <a:chExt cx="1049690" cy="187305"/>
          </a:xfrm>
        </p:grpSpPr>
        <p:sp>
          <p:nvSpPr>
            <p:cNvPr id="3" name="Freeform 3">
              <a:extLst>
                <a:ext uri="{FF2B5EF4-FFF2-40B4-BE49-F238E27FC236}">
                  <a16:creationId xmlns:a16="http://schemas.microsoft.com/office/drawing/2014/main" id="{06638B57-F18A-34C7-6F68-AD4E5843FCF5}"/>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dirty="0"/>
            </a:p>
          </p:txBody>
        </p:sp>
        <p:sp>
          <p:nvSpPr>
            <p:cNvPr id="4" name="TextBox 4">
              <a:extLst>
                <a:ext uri="{FF2B5EF4-FFF2-40B4-BE49-F238E27FC236}">
                  <a16:creationId xmlns:a16="http://schemas.microsoft.com/office/drawing/2014/main" id="{1A62688D-3526-491B-D1ED-44644A76458A}"/>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dirty="0"/>
            </a:p>
          </p:txBody>
        </p:sp>
      </p:grpSp>
      <p:sp>
        <p:nvSpPr>
          <p:cNvPr id="6" name="Freeform 6">
            <a:extLst>
              <a:ext uri="{FF2B5EF4-FFF2-40B4-BE49-F238E27FC236}">
                <a16:creationId xmlns:a16="http://schemas.microsoft.com/office/drawing/2014/main" id="{8415F3FE-995B-A1DD-8958-4200FFC6D06E}"/>
              </a:ext>
            </a:extLst>
          </p:cNvPr>
          <p:cNvSpPr/>
          <p:nvPr/>
        </p:nvSpPr>
        <p:spPr>
          <a:xfrm>
            <a:off x="10210800" y="-71261"/>
            <a:ext cx="15080946" cy="10271459"/>
          </a:xfrm>
          <a:custGeom>
            <a:avLst/>
            <a:gdLst/>
            <a:ahLst/>
            <a:cxnLst/>
            <a:rect l="l" t="t" r="r" b="b"/>
            <a:pathLst>
              <a:path w="5475623" h="3729384">
                <a:moveTo>
                  <a:pt x="3322462" y="3729384"/>
                </a:moveTo>
                <a:lnTo>
                  <a:pt x="0" y="3729384"/>
                </a:lnTo>
                <a:lnTo>
                  <a:pt x="2153161" y="0"/>
                </a:lnTo>
                <a:lnTo>
                  <a:pt x="5475623" y="0"/>
                </a:lnTo>
                <a:lnTo>
                  <a:pt x="3322462" y="3729384"/>
                </a:lnTo>
                <a:close/>
              </a:path>
            </a:pathLst>
          </a:custGeom>
          <a:solidFill>
            <a:srgbClr val="E8223B"/>
          </a:solidFill>
        </p:spPr>
        <p:txBody>
          <a:bodyPr/>
          <a:lstStyle/>
          <a:p>
            <a:endParaRPr lang="en-IN" dirty="0"/>
          </a:p>
        </p:txBody>
      </p:sp>
      <p:sp>
        <p:nvSpPr>
          <p:cNvPr id="23" name="Freeform 4">
            <a:extLst>
              <a:ext uri="{FF2B5EF4-FFF2-40B4-BE49-F238E27FC236}">
                <a16:creationId xmlns:a16="http://schemas.microsoft.com/office/drawing/2014/main" id="{14DAC3FC-14DE-BA26-422F-EFF69134AC8F}"/>
              </a:ext>
            </a:extLst>
          </p:cNvPr>
          <p:cNvSpPr/>
          <p:nvPr/>
        </p:nvSpPr>
        <p:spPr>
          <a:xfrm>
            <a:off x="152400" y="135223"/>
            <a:ext cx="1786954" cy="1786954"/>
          </a:xfrm>
          <a:custGeom>
            <a:avLst/>
            <a:gdLst/>
            <a:ahLst/>
            <a:cxnLst/>
            <a:rect l="l" t="t" r="r" b="b"/>
            <a:pathLst>
              <a:path w="1786954" h="1786954">
                <a:moveTo>
                  <a:pt x="0" y="0"/>
                </a:moveTo>
                <a:lnTo>
                  <a:pt x="1786954" y="0"/>
                </a:lnTo>
                <a:lnTo>
                  <a:pt x="1786954" y="1786954"/>
                </a:lnTo>
                <a:lnTo>
                  <a:pt x="0" y="1786954"/>
                </a:lnTo>
                <a:lnTo>
                  <a:pt x="0" y="0"/>
                </a:lnTo>
                <a:close/>
              </a:path>
            </a:pathLst>
          </a:custGeom>
          <a:blipFill>
            <a:blip r:embed="rId2"/>
            <a:stretch>
              <a:fillRect/>
            </a:stretch>
          </a:blipFill>
        </p:spPr>
        <p:txBody>
          <a:bodyPr/>
          <a:lstStyle/>
          <a:p>
            <a:endParaRPr lang="en-IN" dirty="0"/>
          </a:p>
        </p:txBody>
      </p:sp>
      <p:sp>
        <p:nvSpPr>
          <p:cNvPr id="14" name="AutoShape 2" descr="Microsoft Fabric: A new paradigm in how we work with data - Itequia">
            <a:extLst>
              <a:ext uri="{FF2B5EF4-FFF2-40B4-BE49-F238E27FC236}">
                <a16:creationId xmlns:a16="http://schemas.microsoft.com/office/drawing/2014/main" id="{9899A101-8664-2F01-3B8B-AAA6760B8304}"/>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 name="TextBox 17">
            <a:extLst>
              <a:ext uri="{FF2B5EF4-FFF2-40B4-BE49-F238E27FC236}">
                <a16:creationId xmlns:a16="http://schemas.microsoft.com/office/drawing/2014/main" id="{5A02E6D0-BCB9-8181-3565-81A34F6957FB}"/>
              </a:ext>
            </a:extLst>
          </p:cNvPr>
          <p:cNvSpPr txBox="1"/>
          <p:nvPr/>
        </p:nvSpPr>
        <p:spPr>
          <a:xfrm>
            <a:off x="762000" y="4789091"/>
            <a:ext cx="13053482" cy="1268809"/>
          </a:xfrm>
          <a:prstGeom prst="rect">
            <a:avLst/>
          </a:prstGeom>
        </p:spPr>
        <p:txBody>
          <a:bodyPr wrap="square" lIns="0" tIns="0" rIns="0" bIns="0" rtlCol="0" anchor="t">
            <a:spAutoFit/>
          </a:bodyPr>
          <a:lstStyle/>
          <a:p>
            <a:pPr>
              <a:lnSpc>
                <a:spcPts val="10199"/>
              </a:lnSpc>
            </a:pPr>
            <a:r>
              <a:rPr lang="en-US" sz="8499" dirty="0">
                <a:solidFill>
                  <a:srgbClr val="1A9A6C"/>
                </a:solidFill>
                <a:latin typeface="+mj-lt"/>
              </a:rPr>
              <a:t>What is current Ecosystem?</a:t>
            </a:r>
          </a:p>
        </p:txBody>
      </p:sp>
      <p:grpSp>
        <p:nvGrpSpPr>
          <p:cNvPr id="8" name="Group 8">
            <a:extLst>
              <a:ext uri="{FF2B5EF4-FFF2-40B4-BE49-F238E27FC236}">
                <a16:creationId xmlns:a16="http://schemas.microsoft.com/office/drawing/2014/main" id="{18573988-E04C-1BAC-02E3-03F7EC610832}"/>
              </a:ext>
            </a:extLst>
          </p:cNvPr>
          <p:cNvGrpSpPr/>
          <p:nvPr/>
        </p:nvGrpSpPr>
        <p:grpSpPr>
          <a:xfrm rot="-10800000">
            <a:off x="13716000" y="-495300"/>
            <a:ext cx="7681766" cy="3540443"/>
            <a:chOff x="0" y="0"/>
            <a:chExt cx="406400" cy="187305"/>
          </a:xfrm>
        </p:grpSpPr>
        <p:sp>
          <p:nvSpPr>
            <p:cNvPr id="9" name="Freeform 9">
              <a:extLst>
                <a:ext uri="{FF2B5EF4-FFF2-40B4-BE49-F238E27FC236}">
                  <a16:creationId xmlns:a16="http://schemas.microsoft.com/office/drawing/2014/main" id="{C838314A-5735-3525-036E-B1EAA5930739}"/>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F6058">
                <a:alpha val="80000"/>
              </a:srgbClr>
            </a:solidFill>
          </p:spPr>
          <p:txBody>
            <a:bodyPr/>
            <a:lstStyle/>
            <a:p>
              <a:endParaRPr lang="en-IN" dirty="0"/>
            </a:p>
          </p:txBody>
        </p:sp>
        <p:sp>
          <p:nvSpPr>
            <p:cNvPr id="10" name="TextBox 10">
              <a:extLst>
                <a:ext uri="{FF2B5EF4-FFF2-40B4-BE49-F238E27FC236}">
                  <a16:creationId xmlns:a16="http://schemas.microsoft.com/office/drawing/2014/main" id="{1C70837A-A122-25DB-2903-49C24FAF7056}"/>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dirty="0"/>
            </a:p>
          </p:txBody>
        </p:sp>
      </p:grpSp>
      <p:pic>
        <p:nvPicPr>
          <p:cNvPr id="22" name="Picture 2" descr="Printing Services Agency In Roosevelt, UT | The Ink Spot">
            <a:extLst>
              <a:ext uri="{FF2B5EF4-FFF2-40B4-BE49-F238E27FC236}">
                <a16:creationId xmlns:a16="http://schemas.microsoft.com/office/drawing/2014/main" id="{4F952135-2223-570B-3D6D-95E7A8BC4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005734">
            <a:off x="9440554" y="1100733"/>
            <a:ext cx="16710339" cy="828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81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Choices – Chief Integration Office?</a:t>
            </a:r>
            <a:endParaRPr lang="en-US" sz="9600" b="1" dirty="0">
              <a:solidFill>
                <a:schemeClr val="tx1">
                  <a:lumMod val="95000"/>
                  <a:lumOff val="5000"/>
                </a:schemeClr>
              </a:solidFill>
              <a:latin typeface="+mj-lt"/>
            </a:endParaRPr>
          </a:p>
        </p:txBody>
      </p:sp>
      <p:pic>
        <p:nvPicPr>
          <p:cNvPr id="3" name="Picture 2" descr="A screenshot of a computer&#10;&#10;Description automatically generated">
            <a:extLst>
              <a:ext uri="{FF2B5EF4-FFF2-40B4-BE49-F238E27FC236}">
                <a16:creationId xmlns:a16="http://schemas.microsoft.com/office/drawing/2014/main" id="{1DCE5A3E-DFAE-9A71-2FBB-B9CDCB77A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852292"/>
            <a:ext cx="9906000" cy="8098824"/>
          </a:xfrm>
          <a:prstGeom prst="rect">
            <a:avLst/>
          </a:prstGeom>
        </p:spPr>
      </p:pic>
    </p:spTree>
    <p:extLst>
      <p:ext uri="{BB962C8B-B14F-4D97-AF65-F5344CB8AC3E}">
        <p14:creationId xmlns:p14="http://schemas.microsoft.com/office/powerpoint/2010/main" val="140028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1B6DFE-986A-81F3-C0B1-11692A9BFC62}"/>
              </a:ext>
            </a:extLst>
          </p:cNvPr>
          <p:cNvSpPr txBox="1">
            <a:spLocks/>
          </p:cNvSpPr>
          <p:nvPr/>
        </p:nvSpPr>
        <p:spPr>
          <a:xfrm>
            <a:off x="0" y="175850"/>
            <a:ext cx="18288000"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US" dirty="0"/>
              <a:t>Data and analytics challenges</a:t>
            </a:r>
          </a:p>
        </p:txBody>
      </p:sp>
      <p:sp>
        <p:nvSpPr>
          <p:cNvPr id="5" name="TextBox 4">
            <a:extLst>
              <a:ext uri="{FF2B5EF4-FFF2-40B4-BE49-F238E27FC236}">
                <a16:creationId xmlns:a16="http://schemas.microsoft.com/office/drawing/2014/main" id="{8531271B-0101-373D-E686-CF81E01A29D2}"/>
              </a:ext>
            </a:extLst>
          </p:cNvPr>
          <p:cNvSpPr txBox="1"/>
          <p:nvPr/>
        </p:nvSpPr>
        <p:spPr>
          <a:xfrm>
            <a:off x="1371600" y="2093269"/>
            <a:ext cx="4495800" cy="75815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Many Products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Different Experiences</a:t>
            </a:r>
          </a:p>
          <a:p>
            <a:pPr marL="0" marR="0" lvl="0" indent="0" algn="l" defTabSz="914400" rtl="0" eaLnBrk="1" fontAlgn="auto" latinLnBrk="0" hangingPunct="1">
              <a:lnSpc>
                <a:spcPct val="100000"/>
              </a:lnSpc>
              <a:spcBef>
                <a:spcPts val="1600"/>
              </a:spcBef>
              <a:spcAft>
                <a:spcPts val="0"/>
              </a:spcAft>
              <a:buClrTx/>
              <a:buSzTx/>
              <a:buFontTx/>
              <a:buNone/>
              <a:tabLst/>
              <a:defRPr/>
            </a:pPr>
            <a:r>
              <a:rPr lang="en-US" sz="2000" dirty="0">
                <a:solidFill>
                  <a:schemeClr val="bg1"/>
                </a:solidFill>
                <a:latin typeface="Segoe UI"/>
              </a:rPr>
              <a:t>Different License </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Different Configurations </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Proprietary and Open</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Dedicated and Serverless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PaaS and SaaS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Different Business Models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Steep Learning Curves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Deep Expertise Needed</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High Integration Effort</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Multiple copies of Truth</a:t>
            </a:r>
          </a:p>
          <a:p>
            <a:pPr marL="0" marR="0" lvl="0" indent="0" algn="l" defTabSz="914400" rtl="0" eaLnBrk="1" fontAlgn="auto" latinLnBrk="0" hangingPunct="1">
              <a:lnSpc>
                <a:spcPct val="100000"/>
              </a:lnSpc>
              <a:spcBef>
                <a:spcPts val="1600"/>
              </a:spcBef>
              <a:spcAft>
                <a:spcPts val="0"/>
              </a:spcAft>
              <a:buClrTx/>
              <a:buSzTx/>
              <a:buFontTx/>
              <a:buNone/>
              <a:tabLst/>
              <a:defRPr/>
            </a:pPr>
            <a:r>
              <a:rPr lang="en-US" sz="2000" dirty="0">
                <a:solidFill>
                  <a:schemeClr val="bg1"/>
                </a:solidFill>
                <a:latin typeface="Segoe UI"/>
              </a:rPr>
              <a:t>Long Development Cycles </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Cost – Too Many factor to Manage</a:t>
            </a:r>
          </a:p>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1200" cap="none" spc="0" normalizeH="0" baseline="0" noProof="0" dirty="0">
              <a:ln>
                <a:noFill/>
              </a:ln>
              <a:solidFill>
                <a:schemeClr val="bg1"/>
              </a:solidFill>
              <a:effectLst/>
              <a:uLnTx/>
              <a:uFillTx/>
              <a:latin typeface="Segoe UI"/>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10320F02-4881-98A6-BA8A-E94D39D9B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2107720"/>
            <a:ext cx="8839200" cy="7226643"/>
          </a:xfrm>
          <a:prstGeom prst="rect">
            <a:avLst/>
          </a:prstGeom>
        </p:spPr>
      </p:pic>
    </p:spTree>
    <p:extLst>
      <p:ext uri="{BB962C8B-B14F-4D97-AF65-F5344CB8AC3E}">
        <p14:creationId xmlns:p14="http://schemas.microsoft.com/office/powerpoint/2010/main" val="188257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Cost</a:t>
            </a:r>
            <a:endParaRPr lang="en-US" sz="9600" b="1" dirty="0">
              <a:solidFill>
                <a:schemeClr val="tx1">
                  <a:lumMod val="95000"/>
                  <a:lumOff val="5000"/>
                </a:schemeClr>
              </a:solidFill>
              <a:latin typeface="+mj-lt"/>
            </a:endParaRPr>
          </a:p>
        </p:txBody>
      </p:sp>
      <p:pic>
        <p:nvPicPr>
          <p:cNvPr id="7" name="Picture 6" descr="A screenshot of a computer&#10;&#10;Description automatically generated">
            <a:extLst>
              <a:ext uri="{FF2B5EF4-FFF2-40B4-BE49-F238E27FC236}">
                <a16:creationId xmlns:a16="http://schemas.microsoft.com/office/drawing/2014/main" id="{A2650E0B-B1FC-24AB-DE77-AFF2CE29D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880" y="1852292"/>
            <a:ext cx="14254720" cy="8321048"/>
          </a:xfrm>
          <a:prstGeom prst="rect">
            <a:avLst/>
          </a:prstGeom>
        </p:spPr>
      </p:pic>
    </p:spTree>
    <p:extLst>
      <p:ext uri="{BB962C8B-B14F-4D97-AF65-F5344CB8AC3E}">
        <p14:creationId xmlns:p14="http://schemas.microsoft.com/office/powerpoint/2010/main" val="401412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and blue gradient&#10;&#10;Description automatically generated">
            <a:extLst>
              <a:ext uri="{FF2B5EF4-FFF2-40B4-BE49-F238E27FC236}">
                <a16:creationId xmlns:a16="http://schemas.microsoft.com/office/drawing/2014/main" id="{673A7A44-CE7E-8316-E4FF-2D3E7BB14614}"/>
              </a:ext>
            </a:extLst>
          </p:cNvPr>
          <p:cNvPicPr>
            <a:picLocks noChangeAspect="1"/>
          </p:cNvPicPr>
          <p:nvPr/>
        </p:nvPicPr>
        <p:blipFill>
          <a:blip r:embed="rId2"/>
          <a:stretch>
            <a:fillRect/>
          </a:stretch>
        </p:blipFill>
        <p:spPr>
          <a:xfrm>
            <a:off x="47583" y="1"/>
            <a:ext cx="18240417" cy="10317076"/>
          </a:xfrm>
          <a:prstGeom prst="rect">
            <a:avLst/>
          </a:prstGeom>
        </p:spPr>
      </p:pic>
      <p:grpSp>
        <p:nvGrpSpPr>
          <p:cNvPr id="2" name="Group 2"/>
          <p:cNvGrpSpPr/>
          <p:nvPr/>
        </p:nvGrpSpPr>
        <p:grpSpPr>
          <a:xfrm>
            <a:off x="-1287623" y="9258300"/>
            <a:ext cx="5765006" cy="1028700"/>
            <a:chOff x="0" y="0"/>
            <a:chExt cx="1049690" cy="187305"/>
          </a:xfrm>
        </p:grpSpPr>
        <p:sp>
          <p:nvSpPr>
            <p:cNvPr id="3" name="Freeform 3"/>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dirty="0"/>
            </a:p>
          </p:txBody>
        </p:sp>
        <p:sp>
          <p:nvSpPr>
            <p:cNvPr id="4" name="TextBox 4"/>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dirty="0"/>
            </a:p>
          </p:txBody>
        </p:sp>
      </p:grpSp>
      <p:grpSp>
        <p:nvGrpSpPr>
          <p:cNvPr id="11" name="Group 11"/>
          <p:cNvGrpSpPr/>
          <p:nvPr/>
        </p:nvGrpSpPr>
        <p:grpSpPr>
          <a:xfrm>
            <a:off x="271220" y="3009900"/>
            <a:ext cx="15080946" cy="5892513"/>
            <a:chOff x="0" y="0"/>
            <a:chExt cx="1953580" cy="639203"/>
          </a:xfrm>
          <a:solidFill>
            <a:schemeClr val="bg1">
              <a:lumMod val="95000"/>
            </a:schemeClr>
          </a:solidFill>
        </p:grpSpPr>
        <p:sp>
          <p:nvSpPr>
            <p:cNvPr id="12" name="Freeform 12"/>
            <p:cNvSpPr/>
            <p:nvPr/>
          </p:nvSpPr>
          <p:spPr>
            <a:xfrm>
              <a:off x="0" y="0"/>
              <a:ext cx="1953580" cy="639203"/>
            </a:xfrm>
            <a:custGeom>
              <a:avLst/>
              <a:gdLst/>
              <a:ahLst/>
              <a:cxnLst/>
              <a:rect l="l" t="t" r="r" b="b"/>
              <a:pathLst>
                <a:path w="1953580" h="639203">
                  <a:moveTo>
                    <a:pt x="0" y="0"/>
                  </a:moveTo>
                  <a:lnTo>
                    <a:pt x="1953580" y="0"/>
                  </a:lnTo>
                  <a:lnTo>
                    <a:pt x="1953580" y="639203"/>
                  </a:lnTo>
                  <a:lnTo>
                    <a:pt x="0" y="639203"/>
                  </a:lnTo>
                  <a:close/>
                </a:path>
              </a:pathLst>
            </a:custGeom>
            <a:grpFill/>
          </p:spPr>
          <p:txBody>
            <a:bodyPr/>
            <a:lstStyle/>
            <a:p>
              <a:endParaRPr lang="en-IN" dirty="0"/>
            </a:p>
          </p:txBody>
        </p:sp>
        <p:sp>
          <p:nvSpPr>
            <p:cNvPr id="13" name="TextBox 13"/>
            <p:cNvSpPr txBox="1"/>
            <p:nvPr/>
          </p:nvSpPr>
          <p:spPr>
            <a:xfrm>
              <a:off x="0" y="-38100"/>
              <a:ext cx="1953580" cy="677303"/>
            </a:xfrm>
            <a:prstGeom prst="rect">
              <a:avLst/>
            </a:prstGeom>
            <a:grpFill/>
          </p:spPr>
          <p:txBody>
            <a:bodyPr lIns="50800" tIns="50800" rIns="50800" bIns="50800" rtlCol="0" anchor="ctr"/>
            <a:lstStyle/>
            <a:p>
              <a:pPr algn="ctr">
                <a:lnSpc>
                  <a:spcPts val="2100"/>
                </a:lnSpc>
              </a:pPr>
              <a:endParaRPr dirty="0"/>
            </a:p>
          </p:txBody>
        </p:sp>
      </p:grpSp>
      <p:sp>
        <p:nvSpPr>
          <p:cNvPr id="14" name="Freeform 14"/>
          <p:cNvSpPr/>
          <p:nvPr/>
        </p:nvSpPr>
        <p:spPr>
          <a:xfrm>
            <a:off x="710683" y="4465747"/>
            <a:ext cx="1039338" cy="1376607"/>
          </a:xfrm>
          <a:custGeom>
            <a:avLst/>
            <a:gdLst/>
            <a:ahLst/>
            <a:cxnLst/>
            <a:rect l="l" t="t" r="r" b="b"/>
            <a:pathLst>
              <a:path w="1039338" h="1376607">
                <a:moveTo>
                  <a:pt x="0" y="0"/>
                </a:moveTo>
                <a:lnTo>
                  <a:pt x="1039338" y="0"/>
                </a:lnTo>
                <a:lnTo>
                  <a:pt x="1039338" y="1376607"/>
                </a:lnTo>
                <a:lnTo>
                  <a:pt x="0" y="13766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15" name="Freeform 15"/>
          <p:cNvSpPr/>
          <p:nvPr/>
        </p:nvSpPr>
        <p:spPr>
          <a:xfrm>
            <a:off x="13327741" y="4425445"/>
            <a:ext cx="1753721" cy="1361326"/>
          </a:xfrm>
          <a:custGeom>
            <a:avLst/>
            <a:gdLst/>
            <a:ahLst/>
            <a:cxnLst/>
            <a:rect l="l" t="t" r="r" b="b"/>
            <a:pathLst>
              <a:path w="1753721" h="1361326">
                <a:moveTo>
                  <a:pt x="0" y="0"/>
                </a:moveTo>
                <a:lnTo>
                  <a:pt x="1753721" y="0"/>
                </a:lnTo>
                <a:lnTo>
                  <a:pt x="1753721" y="1361326"/>
                </a:lnTo>
                <a:lnTo>
                  <a:pt x="0" y="13613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7" name="TextBox 17"/>
          <p:cNvSpPr txBox="1"/>
          <p:nvPr/>
        </p:nvSpPr>
        <p:spPr>
          <a:xfrm>
            <a:off x="-4116" y="517014"/>
            <a:ext cx="18292116" cy="1285875"/>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US" dirty="0"/>
              <a:t>Current Ecosystem</a:t>
            </a:r>
          </a:p>
        </p:txBody>
      </p:sp>
      <p:sp>
        <p:nvSpPr>
          <p:cNvPr id="22" name="Speech Bubble: Rectangle 21">
            <a:extLst>
              <a:ext uri="{FF2B5EF4-FFF2-40B4-BE49-F238E27FC236}">
                <a16:creationId xmlns:a16="http://schemas.microsoft.com/office/drawing/2014/main" id="{66A9CF66-FF2C-4B77-817B-30B731628BF0}"/>
              </a:ext>
            </a:extLst>
          </p:cNvPr>
          <p:cNvSpPr/>
          <p:nvPr/>
        </p:nvSpPr>
        <p:spPr>
          <a:xfrm>
            <a:off x="780853" y="2691103"/>
            <a:ext cx="12394881" cy="1229940"/>
          </a:xfrm>
          <a:prstGeom prst="wedgeRectCallout">
            <a:avLst>
              <a:gd name="adj1" fmla="val -41153"/>
              <a:gd name="adj2" fmla="val 938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TextBox 22">
            <a:extLst>
              <a:ext uri="{FF2B5EF4-FFF2-40B4-BE49-F238E27FC236}">
                <a16:creationId xmlns:a16="http://schemas.microsoft.com/office/drawing/2014/main" id="{267A5D6D-6764-4AFE-8578-EC33A03769E1}"/>
              </a:ext>
            </a:extLst>
          </p:cNvPr>
          <p:cNvSpPr txBox="1"/>
          <p:nvPr/>
        </p:nvSpPr>
        <p:spPr>
          <a:xfrm>
            <a:off x="1219201" y="3009900"/>
            <a:ext cx="11734800" cy="984885"/>
          </a:xfrm>
          <a:prstGeom prst="rect">
            <a:avLst/>
          </a:prstGeom>
          <a:noFill/>
        </p:spPr>
        <p:txBody>
          <a:bodyPr wrap="square" rtlCol="0">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i="0" u="none" strike="noStrike" kern="1200" cap="none" spc="0" normalizeH="0" baseline="0" noProof="0" dirty="0">
                <a:ln>
                  <a:noFill/>
                </a:ln>
                <a:solidFill>
                  <a:schemeClr val="tx1">
                    <a:lumMod val="85000"/>
                    <a:lumOff val="15000"/>
                  </a:schemeClr>
                </a:solidFill>
                <a:effectLst/>
                <a:uLnTx/>
                <a:uFillTx/>
              </a:rPr>
              <a:t>Challenges in Data Analytics Cycle - </a:t>
            </a:r>
            <a:r>
              <a:rPr kumimoji="0" lang="en-US" sz="3399" b="1" i="0" u="none" strike="noStrike" kern="1200" cap="none" spc="0" normalizeH="0" baseline="0" noProof="0" dirty="0">
                <a:ln>
                  <a:noFill/>
                </a:ln>
                <a:solidFill>
                  <a:srgbClr val="FF0000"/>
                </a:solidFill>
                <a:effectLst/>
                <a:uLnTx/>
                <a:uFillTx/>
              </a:rPr>
              <a:t>Multiple Sources</a:t>
            </a:r>
          </a:p>
          <a:p>
            <a:endParaRPr lang="en-IN" dirty="0"/>
          </a:p>
        </p:txBody>
      </p:sp>
      <p:sp>
        <p:nvSpPr>
          <p:cNvPr id="24" name="Freeform 15">
            <a:extLst>
              <a:ext uri="{FF2B5EF4-FFF2-40B4-BE49-F238E27FC236}">
                <a16:creationId xmlns:a16="http://schemas.microsoft.com/office/drawing/2014/main" id="{D99CA4D2-1C24-49FA-941F-0F0AB8C014DC}"/>
              </a:ext>
            </a:extLst>
          </p:cNvPr>
          <p:cNvSpPr/>
          <p:nvPr/>
        </p:nvSpPr>
        <p:spPr>
          <a:xfrm>
            <a:off x="3478187" y="4391356"/>
            <a:ext cx="1757924" cy="1519827"/>
          </a:xfrm>
          <a:custGeom>
            <a:avLst/>
            <a:gdLst/>
            <a:ahLst/>
            <a:cxnLst/>
            <a:rect l="l" t="t" r="r" b="b"/>
            <a:pathLst>
              <a:path w="1796089" h="1796089">
                <a:moveTo>
                  <a:pt x="0" y="0"/>
                </a:moveTo>
                <a:lnTo>
                  <a:pt x="1796089" y="0"/>
                </a:lnTo>
                <a:lnTo>
                  <a:pt x="1796089" y="1796089"/>
                </a:lnTo>
                <a:lnTo>
                  <a:pt x="0" y="17960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25" name="AutoShape 20">
            <a:extLst>
              <a:ext uri="{FF2B5EF4-FFF2-40B4-BE49-F238E27FC236}">
                <a16:creationId xmlns:a16="http://schemas.microsoft.com/office/drawing/2014/main" id="{639E225F-42FD-435B-B6E5-BF890072B968}"/>
              </a:ext>
            </a:extLst>
          </p:cNvPr>
          <p:cNvSpPr/>
          <p:nvPr/>
        </p:nvSpPr>
        <p:spPr>
          <a:xfrm>
            <a:off x="2160134" y="5219700"/>
            <a:ext cx="1040266" cy="0"/>
          </a:xfrm>
          <a:prstGeom prst="line">
            <a:avLst/>
          </a:prstGeom>
          <a:ln w="38100" cap="flat">
            <a:solidFill>
              <a:srgbClr val="000000"/>
            </a:solidFill>
            <a:prstDash val="solid"/>
            <a:headEnd type="none" w="sm" len="sm"/>
            <a:tailEnd type="arrow" w="med" len="sm"/>
          </a:ln>
        </p:spPr>
        <p:txBody>
          <a:bodyPr/>
          <a:lstStyle/>
          <a:p>
            <a:endParaRPr lang="en-IN" dirty="0"/>
          </a:p>
        </p:txBody>
      </p:sp>
      <p:sp>
        <p:nvSpPr>
          <p:cNvPr id="26" name="TextBox 21">
            <a:extLst>
              <a:ext uri="{FF2B5EF4-FFF2-40B4-BE49-F238E27FC236}">
                <a16:creationId xmlns:a16="http://schemas.microsoft.com/office/drawing/2014/main" id="{68341593-E99D-4C56-82A2-7BFA3127B012}"/>
              </a:ext>
            </a:extLst>
          </p:cNvPr>
          <p:cNvSpPr txBox="1"/>
          <p:nvPr/>
        </p:nvSpPr>
        <p:spPr>
          <a:xfrm>
            <a:off x="2133600" y="4686300"/>
            <a:ext cx="1039338" cy="413383"/>
          </a:xfrm>
          <a:prstGeom prst="rect">
            <a:avLst/>
          </a:prstGeom>
        </p:spPr>
        <p:txBody>
          <a:bodyPr wrap="square" lIns="0" tIns="0" rIns="0" bIns="0" rtlCol="0" anchor="t">
            <a:spAutoFit/>
          </a:bodyPr>
          <a:lstStyle/>
          <a:p>
            <a:pPr algn="ctr">
              <a:lnSpc>
                <a:spcPts val="3359"/>
              </a:lnSpc>
            </a:pPr>
            <a:r>
              <a:rPr lang="en-US" sz="2500" dirty="0">
                <a:solidFill>
                  <a:srgbClr val="000000"/>
                </a:solidFill>
                <a:latin typeface="+mj-lt"/>
              </a:rPr>
              <a:t>Copy</a:t>
            </a:r>
          </a:p>
        </p:txBody>
      </p:sp>
      <p:sp>
        <p:nvSpPr>
          <p:cNvPr id="27" name="Speech Bubble: Rectangle 26">
            <a:extLst>
              <a:ext uri="{FF2B5EF4-FFF2-40B4-BE49-F238E27FC236}">
                <a16:creationId xmlns:a16="http://schemas.microsoft.com/office/drawing/2014/main" id="{E7C17AAD-DBE9-403F-A271-CFAEA0D5AC87}"/>
              </a:ext>
            </a:extLst>
          </p:cNvPr>
          <p:cNvSpPr/>
          <p:nvPr/>
        </p:nvSpPr>
        <p:spPr>
          <a:xfrm>
            <a:off x="3530919" y="2628900"/>
            <a:ext cx="4774881" cy="1229940"/>
          </a:xfrm>
          <a:prstGeom prst="wedgeRectCallout">
            <a:avLst>
              <a:gd name="adj1" fmla="val -41153"/>
              <a:gd name="adj2" fmla="val 938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Box 28">
            <a:extLst>
              <a:ext uri="{FF2B5EF4-FFF2-40B4-BE49-F238E27FC236}">
                <a16:creationId xmlns:a16="http://schemas.microsoft.com/office/drawing/2014/main" id="{1AF365F9-0EB0-40ED-A22C-3BA68FF86453}"/>
              </a:ext>
            </a:extLst>
          </p:cNvPr>
          <p:cNvSpPr txBox="1"/>
          <p:nvPr/>
        </p:nvSpPr>
        <p:spPr>
          <a:xfrm>
            <a:off x="4127362" y="2880128"/>
            <a:ext cx="4067214" cy="664990"/>
          </a:xfrm>
          <a:prstGeom prst="rect">
            <a:avLst/>
          </a:prstGeom>
          <a:noFill/>
        </p:spPr>
        <p:txBody>
          <a:bodyPr wrap="square" rtlCol="0">
            <a:spAutoFit/>
          </a:bodyPr>
          <a:lstStyle/>
          <a:p>
            <a:pPr>
              <a:lnSpc>
                <a:spcPts val="4759"/>
              </a:lnSpc>
            </a:pPr>
            <a:r>
              <a:rPr lang="en-US" sz="3400" dirty="0">
                <a:solidFill>
                  <a:schemeClr val="tx1">
                    <a:lumMod val="85000"/>
                    <a:lumOff val="15000"/>
                  </a:schemeClr>
                </a:solidFill>
                <a:latin typeface="+mj-lt"/>
              </a:rPr>
              <a:t>Copy to Lake House</a:t>
            </a:r>
            <a:endParaRPr lang="en-IN" sz="3600" dirty="0">
              <a:solidFill>
                <a:schemeClr val="tx1">
                  <a:lumMod val="85000"/>
                  <a:lumOff val="15000"/>
                </a:schemeClr>
              </a:solidFill>
              <a:latin typeface="+mj-lt"/>
            </a:endParaRPr>
          </a:p>
        </p:txBody>
      </p:sp>
      <p:sp>
        <p:nvSpPr>
          <p:cNvPr id="33" name="AutoShape 20">
            <a:extLst>
              <a:ext uri="{FF2B5EF4-FFF2-40B4-BE49-F238E27FC236}">
                <a16:creationId xmlns:a16="http://schemas.microsoft.com/office/drawing/2014/main" id="{38A13E77-C36B-4C4C-B778-A9C5B15912C7}"/>
              </a:ext>
            </a:extLst>
          </p:cNvPr>
          <p:cNvSpPr/>
          <p:nvPr/>
        </p:nvSpPr>
        <p:spPr>
          <a:xfrm>
            <a:off x="5589134" y="5219700"/>
            <a:ext cx="1040266" cy="0"/>
          </a:xfrm>
          <a:prstGeom prst="line">
            <a:avLst/>
          </a:prstGeom>
          <a:ln w="38100" cap="flat">
            <a:solidFill>
              <a:srgbClr val="000000"/>
            </a:solidFill>
            <a:prstDash val="solid"/>
            <a:headEnd type="none" w="sm" len="sm"/>
            <a:tailEnd type="arrow" w="med" len="sm"/>
          </a:ln>
        </p:spPr>
        <p:txBody>
          <a:bodyPr/>
          <a:lstStyle/>
          <a:p>
            <a:endParaRPr lang="en-IN" dirty="0"/>
          </a:p>
        </p:txBody>
      </p:sp>
      <p:sp>
        <p:nvSpPr>
          <p:cNvPr id="34" name="TextBox 21">
            <a:extLst>
              <a:ext uri="{FF2B5EF4-FFF2-40B4-BE49-F238E27FC236}">
                <a16:creationId xmlns:a16="http://schemas.microsoft.com/office/drawing/2014/main" id="{9B41CBA4-7D36-4009-AA56-388B816FBEED}"/>
              </a:ext>
            </a:extLst>
          </p:cNvPr>
          <p:cNvSpPr txBox="1"/>
          <p:nvPr/>
        </p:nvSpPr>
        <p:spPr>
          <a:xfrm>
            <a:off x="5562600" y="4686300"/>
            <a:ext cx="1039338" cy="413383"/>
          </a:xfrm>
          <a:prstGeom prst="rect">
            <a:avLst/>
          </a:prstGeom>
        </p:spPr>
        <p:txBody>
          <a:bodyPr wrap="square" lIns="0" tIns="0" rIns="0" bIns="0" rtlCol="0" anchor="t">
            <a:spAutoFit/>
          </a:bodyPr>
          <a:lstStyle/>
          <a:p>
            <a:pPr algn="ctr">
              <a:lnSpc>
                <a:spcPts val="3359"/>
              </a:lnSpc>
            </a:pPr>
            <a:r>
              <a:rPr lang="en-US" sz="2500" dirty="0">
                <a:solidFill>
                  <a:srgbClr val="000000"/>
                </a:solidFill>
                <a:latin typeface="+mj-lt"/>
              </a:rPr>
              <a:t>Copy</a:t>
            </a:r>
          </a:p>
        </p:txBody>
      </p:sp>
      <p:sp>
        <p:nvSpPr>
          <p:cNvPr id="35" name="Freeform 16">
            <a:extLst>
              <a:ext uri="{FF2B5EF4-FFF2-40B4-BE49-F238E27FC236}">
                <a16:creationId xmlns:a16="http://schemas.microsoft.com/office/drawing/2014/main" id="{117C491D-9483-42E5-9444-233BDA59AFEA}"/>
              </a:ext>
            </a:extLst>
          </p:cNvPr>
          <p:cNvSpPr/>
          <p:nvPr/>
        </p:nvSpPr>
        <p:spPr>
          <a:xfrm>
            <a:off x="6768688" y="4410670"/>
            <a:ext cx="1462802" cy="1465659"/>
          </a:xfrm>
          <a:custGeom>
            <a:avLst/>
            <a:gdLst/>
            <a:ahLst/>
            <a:cxnLst/>
            <a:rect l="l" t="t" r="r" b="b"/>
            <a:pathLst>
              <a:path w="1462802" h="1465659">
                <a:moveTo>
                  <a:pt x="0" y="0"/>
                </a:moveTo>
                <a:lnTo>
                  <a:pt x="1462803" y="0"/>
                </a:lnTo>
                <a:lnTo>
                  <a:pt x="1462803" y="1465659"/>
                </a:lnTo>
                <a:lnTo>
                  <a:pt x="0" y="1465659"/>
                </a:lnTo>
                <a:lnTo>
                  <a:pt x="0" y="0"/>
                </a:lnTo>
                <a:close/>
              </a:path>
            </a:pathLst>
          </a:custGeom>
          <a:blipFill>
            <a:blip r:embed="rId9"/>
            <a:stretch>
              <a:fillRect/>
            </a:stretch>
          </a:blipFill>
        </p:spPr>
        <p:txBody>
          <a:bodyPr/>
          <a:lstStyle/>
          <a:p>
            <a:endParaRPr lang="en-IN" dirty="0"/>
          </a:p>
        </p:txBody>
      </p:sp>
      <p:sp>
        <p:nvSpPr>
          <p:cNvPr id="36" name="Speech Bubble: Rectangle 35">
            <a:extLst>
              <a:ext uri="{FF2B5EF4-FFF2-40B4-BE49-F238E27FC236}">
                <a16:creationId xmlns:a16="http://schemas.microsoft.com/office/drawing/2014/main" id="{D313F55A-92CC-4F36-BF90-8028BF0F1579}"/>
              </a:ext>
            </a:extLst>
          </p:cNvPr>
          <p:cNvSpPr/>
          <p:nvPr/>
        </p:nvSpPr>
        <p:spPr>
          <a:xfrm>
            <a:off x="7848600" y="2628900"/>
            <a:ext cx="4774881" cy="1229940"/>
          </a:xfrm>
          <a:prstGeom prst="wedgeRectCallout">
            <a:avLst>
              <a:gd name="adj1" fmla="val -41153"/>
              <a:gd name="adj2" fmla="val 938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extBox 36">
            <a:extLst>
              <a:ext uri="{FF2B5EF4-FFF2-40B4-BE49-F238E27FC236}">
                <a16:creationId xmlns:a16="http://schemas.microsoft.com/office/drawing/2014/main" id="{51199D89-5012-42B4-97AE-2856C88B5A06}"/>
              </a:ext>
            </a:extLst>
          </p:cNvPr>
          <p:cNvSpPr txBox="1"/>
          <p:nvPr/>
        </p:nvSpPr>
        <p:spPr>
          <a:xfrm>
            <a:off x="8229600" y="2880128"/>
            <a:ext cx="4067214" cy="664990"/>
          </a:xfrm>
          <a:prstGeom prst="rect">
            <a:avLst/>
          </a:prstGeom>
          <a:noFill/>
        </p:spPr>
        <p:txBody>
          <a:bodyPr wrap="square" rtlCol="0">
            <a:spAutoFit/>
          </a:bodyPr>
          <a:lstStyle/>
          <a:p>
            <a:pPr>
              <a:lnSpc>
                <a:spcPts val="4759"/>
              </a:lnSpc>
            </a:pPr>
            <a:r>
              <a:rPr lang="en-US" sz="3400" dirty="0">
                <a:solidFill>
                  <a:srgbClr val="2A2E3A"/>
                </a:solidFill>
                <a:latin typeface="+mj-lt"/>
              </a:rPr>
              <a:t>Copy to Warehouse</a:t>
            </a:r>
            <a:endParaRPr lang="en-IN" sz="3600" dirty="0">
              <a:latin typeface="+mj-lt"/>
            </a:endParaRPr>
          </a:p>
        </p:txBody>
      </p:sp>
      <p:sp>
        <p:nvSpPr>
          <p:cNvPr id="40" name="AutoShape 20">
            <a:extLst>
              <a:ext uri="{FF2B5EF4-FFF2-40B4-BE49-F238E27FC236}">
                <a16:creationId xmlns:a16="http://schemas.microsoft.com/office/drawing/2014/main" id="{D605E1AE-936F-4486-9A28-BACCBED721FD}"/>
              </a:ext>
            </a:extLst>
          </p:cNvPr>
          <p:cNvSpPr/>
          <p:nvPr/>
        </p:nvSpPr>
        <p:spPr>
          <a:xfrm>
            <a:off x="8637134" y="5219700"/>
            <a:ext cx="1040266" cy="0"/>
          </a:xfrm>
          <a:prstGeom prst="line">
            <a:avLst/>
          </a:prstGeom>
          <a:ln w="38100" cap="flat">
            <a:solidFill>
              <a:srgbClr val="000000"/>
            </a:solidFill>
            <a:prstDash val="solid"/>
            <a:headEnd type="none" w="sm" len="sm"/>
            <a:tailEnd type="arrow" w="med" len="sm"/>
          </a:ln>
        </p:spPr>
        <p:txBody>
          <a:bodyPr/>
          <a:lstStyle/>
          <a:p>
            <a:endParaRPr lang="en-IN" dirty="0"/>
          </a:p>
        </p:txBody>
      </p:sp>
      <p:sp>
        <p:nvSpPr>
          <p:cNvPr id="41" name="TextBox 21">
            <a:extLst>
              <a:ext uri="{FF2B5EF4-FFF2-40B4-BE49-F238E27FC236}">
                <a16:creationId xmlns:a16="http://schemas.microsoft.com/office/drawing/2014/main" id="{C297A161-6A8E-4C16-B90C-89327A0214F8}"/>
              </a:ext>
            </a:extLst>
          </p:cNvPr>
          <p:cNvSpPr txBox="1"/>
          <p:nvPr/>
        </p:nvSpPr>
        <p:spPr>
          <a:xfrm>
            <a:off x="8610600" y="4686300"/>
            <a:ext cx="1039338" cy="413383"/>
          </a:xfrm>
          <a:prstGeom prst="rect">
            <a:avLst/>
          </a:prstGeom>
        </p:spPr>
        <p:txBody>
          <a:bodyPr wrap="square" lIns="0" tIns="0" rIns="0" bIns="0" rtlCol="0" anchor="t">
            <a:spAutoFit/>
          </a:bodyPr>
          <a:lstStyle/>
          <a:p>
            <a:pPr algn="ctr">
              <a:lnSpc>
                <a:spcPts val="3359"/>
              </a:lnSpc>
            </a:pPr>
            <a:r>
              <a:rPr lang="en-US" sz="2500" dirty="0">
                <a:solidFill>
                  <a:srgbClr val="000000"/>
                </a:solidFill>
                <a:latin typeface="+mj-lt"/>
              </a:rPr>
              <a:t>Copy</a:t>
            </a:r>
          </a:p>
        </p:txBody>
      </p:sp>
      <p:sp>
        <p:nvSpPr>
          <p:cNvPr id="42" name="Freeform 17">
            <a:extLst>
              <a:ext uri="{FF2B5EF4-FFF2-40B4-BE49-F238E27FC236}">
                <a16:creationId xmlns:a16="http://schemas.microsoft.com/office/drawing/2014/main" id="{D739A90F-966B-4EEA-937F-D2CC7248F43F}"/>
              </a:ext>
            </a:extLst>
          </p:cNvPr>
          <p:cNvSpPr/>
          <p:nvPr/>
        </p:nvSpPr>
        <p:spPr>
          <a:xfrm>
            <a:off x="9877973" y="4465747"/>
            <a:ext cx="1448610" cy="1451440"/>
          </a:xfrm>
          <a:custGeom>
            <a:avLst/>
            <a:gdLst/>
            <a:ahLst/>
            <a:cxnLst/>
            <a:rect l="l" t="t" r="r" b="b"/>
            <a:pathLst>
              <a:path w="1448610" h="1451440">
                <a:moveTo>
                  <a:pt x="0" y="0"/>
                </a:moveTo>
                <a:lnTo>
                  <a:pt x="1448610" y="0"/>
                </a:lnTo>
                <a:lnTo>
                  <a:pt x="1448610" y="1451440"/>
                </a:lnTo>
                <a:lnTo>
                  <a:pt x="0" y="1451440"/>
                </a:lnTo>
                <a:lnTo>
                  <a:pt x="0" y="0"/>
                </a:lnTo>
                <a:close/>
              </a:path>
            </a:pathLst>
          </a:custGeom>
          <a:blipFill>
            <a:blip r:embed="rId10"/>
            <a:stretch>
              <a:fillRect/>
            </a:stretch>
          </a:blipFill>
        </p:spPr>
        <p:txBody>
          <a:bodyPr/>
          <a:lstStyle/>
          <a:p>
            <a:endParaRPr lang="en-IN" dirty="0"/>
          </a:p>
        </p:txBody>
      </p:sp>
      <p:sp>
        <p:nvSpPr>
          <p:cNvPr id="43" name="Speech Bubble: Rectangle 42">
            <a:extLst>
              <a:ext uri="{FF2B5EF4-FFF2-40B4-BE49-F238E27FC236}">
                <a16:creationId xmlns:a16="http://schemas.microsoft.com/office/drawing/2014/main" id="{BF41761C-DADB-41E0-ADBA-FEC5CC9B8831}"/>
              </a:ext>
            </a:extLst>
          </p:cNvPr>
          <p:cNvSpPr/>
          <p:nvPr/>
        </p:nvSpPr>
        <p:spPr>
          <a:xfrm>
            <a:off x="10998519" y="2628900"/>
            <a:ext cx="4388671" cy="1219200"/>
          </a:xfrm>
          <a:prstGeom prst="wedgeRectCallout">
            <a:avLst>
              <a:gd name="adj1" fmla="val -41153"/>
              <a:gd name="adj2" fmla="val 9380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TextBox 43">
            <a:extLst>
              <a:ext uri="{FF2B5EF4-FFF2-40B4-BE49-F238E27FC236}">
                <a16:creationId xmlns:a16="http://schemas.microsoft.com/office/drawing/2014/main" id="{65A5563D-99A4-4364-B17C-B98BC05142A2}"/>
              </a:ext>
            </a:extLst>
          </p:cNvPr>
          <p:cNvSpPr txBox="1"/>
          <p:nvPr/>
        </p:nvSpPr>
        <p:spPr>
          <a:xfrm>
            <a:off x="11379518" y="2869388"/>
            <a:ext cx="4460435" cy="664990"/>
          </a:xfrm>
          <a:prstGeom prst="rect">
            <a:avLst/>
          </a:prstGeom>
          <a:noFill/>
        </p:spPr>
        <p:txBody>
          <a:bodyPr wrap="square" rtlCol="0">
            <a:spAutoFit/>
          </a:bodyPr>
          <a:lstStyle/>
          <a:p>
            <a:pPr>
              <a:lnSpc>
                <a:spcPts val="4759"/>
              </a:lnSpc>
            </a:pPr>
            <a:r>
              <a:rPr lang="en-US" sz="3400" dirty="0">
                <a:solidFill>
                  <a:srgbClr val="2A2E3A"/>
                </a:solidFill>
                <a:latin typeface="+mj-lt"/>
              </a:rPr>
              <a:t>Copy Data to BI  Tool</a:t>
            </a:r>
            <a:endParaRPr lang="en-IN" sz="3600" dirty="0">
              <a:latin typeface="+mj-lt"/>
            </a:endParaRPr>
          </a:p>
        </p:txBody>
      </p:sp>
      <p:sp>
        <p:nvSpPr>
          <p:cNvPr id="45" name="Freeform 18">
            <a:extLst>
              <a:ext uri="{FF2B5EF4-FFF2-40B4-BE49-F238E27FC236}">
                <a16:creationId xmlns:a16="http://schemas.microsoft.com/office/drawing/2014/main" id="{C91326E6-45CF-4246-82D3-6D77633B3289}"/>
              </a:ext>
            </a:extLst>
          </p:cNvPr>
          <p:cNvSpPr/>
          <p:nvPr/>
        </p:nvSpPr>
        <p:spPr>
          <a:xfrm>
            <a:off x="5196571" y="6929137"/>
            <a:ext cx="1128671" cy="1164670"/>
          </a:xfrm>
          <a:custGeom>
            <a:avLst/>
            <a:gdLst/>
            <a:ahLst/>
            <a:cxnLst/>
            <a:rect l="l" t="t" r="r" b="b"/>
            <a:pathLst>
              <a:path w="1128671" h="1164670">
                <a:moveTo>
                  <a:pt x="0" y="0"/>
                </a:moveTo>
                <a:lnTo>
                  <a:pt x="1128671" y="0"/>
                </a:lnTo>
                <a:lnTo>
                  <a:pt x="1128671" y="1164671"/>
                </a:lnTo>
                <a:lnTo>
                  <a:pt x="0" y="11646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dirty="0"/>
          </a:p>
        </p:txBody>
      </p:sp>
      <p:sp>
        <p:nvSpPr>
          <p:cNvPr id="46" name="AutoShape 29">
            <a:extLst>
              <a:ext uri="{FF2B5EF4-FFF2-40B4-BE49-F238E27FC236}">
                <a16:creationId xmlns:a16="http://schemas.microsoft.com/office/drawing/2014/main" id="{F7C30EEE-B33C-4EAC-9081-8F01555944F1}"/>
              </a:ext>
            </a:extLst>
          </p:cNvPr>
          <p:cNvSpPr/>
          <p:nvPr/>
        </p:nvSpPr>
        <p:spPr>
          <a:xfrm>
            <a:off x="4343399" y="5991648"/>
            <a:ext cx="853171" cy="1519826"/>
          </a:xfrm>
          <a:prstGeom prst="line">
            <a:avLst/>
          </a:prstGeom>
          <a:ln w="38100" cap="flat">
            <a:solidFill>
              <a:srgbClr val="000000"/>
            </a:solidFill>
            <a:prstDash val="solid"/>
            <a:headEnd type="arrow" w="med" len="sm"/>
            <a:tailEnd type="arrow" w="med" len="sm"/>
          </a:ln>
        </p:spPr>
        <p:txBody>
          <a:bodyPr/>
          <a:lstStyle/>
          <a:p>
            <a:endParaRPr lang="en-IN" dirty="0"/>
          </a:p>
        </p:txBody>
      </p:sp>
      <p:sp>
        <p:nvSpPr>
          <p:cNvPr id="47" name="AutoShape 30">
            <a:extLst>
              <a:ext uri="{FF2B5EF4-FFF2-40B4-BE49-F238E27FC236}">
                <a16:creationId xmlns:a16="http://schemas.microsoft.com/office/drawing/2014/main" id="{8941E204-6F3D-4625-BBDE-545F88137500}"/>
              </a:ext>
            </a:extLst>
          </p:cNvPr>
          <p:cNvSpPr/>
          <p:nvPr/>
        </p:nvSpPr>
        <p:spPr>
          <a:xfrm flipH="1">
            <a:off x="6325242" y="5905500"/>
            <a:ext cx="685158" cy="1605972"/>
          </a:xfrm>
          <a:prstGeom prst="line">
            <a:avLst/>
          </a:prstGeom>
          <a:ln w="38100" cap="flat">
            <a:solidFill>
              <a:srgbClr val="000000"/>
            </a:solidFill>
            <a:prstDash val="solid"/>
            <a:headEnd type="arrow" w="med" len="sm"/>
            <a:tailEnd type="arrow" w="med" len="sm"/>
          </a:ln>
        </p:spPr>
        <p:txBody>
          <a:bodyPr/>
          <a:lstStyle/>
          <a:p>
            <a:endParaRPr lang="en-IN" dirty="0"/>
          </a:p>
        </p:txBody>
      </p:sp>
      <p:sp>
        <p:nvSpPr>
          <p:cNvPr id="48" name="Speech Bubble: Rectangle 47">
            <a:extLst>
              <a:ext uri="{FF2B5EF4-FFF2-40B4-BE49-F238E27FC236}">
                <a16:creationId xmlns:a16="http://schemas.microsoft.com/office/drawing/2014/main" id="{33C1EE0D-5EE1-4FF4-88D1-2AF487ECA3A0}"/>
              </a:ext>
            </a:extLst>
          </p:cNvPr>
          <p:cNvSpPr/>
          <p:nvPr/>
        </p:nvSpPr>
        <p:spPr>
          <a:xfrm>
            <a:off x="7145611" y="6319796"/>
            <a:ext cx="6030124" cy="1135388"/>
          </a:xfrm>
          <a:prstGeom prst="wedgeRectCallout">
            <a:avLst>
              <a:gd name="adj1" fmla="val -57294"/>
              <a:gd name="adj2" fmla="val 7669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TextBox 48">
            <a:extLst>
              <a:ext uri="{FF2B5EF4-FFF2-40B4-BE49-F238E27FC236}">
                <a16:creationId xmlns:a16="http://schemas.microsoft.com/office/drawing/2014/main" id="{8981239A-35D9-4F5C-AB9C-C43FBB8AFE6D}"/>
              </a:ext>
            </a:extLst>
          </p:cNvPr>
          <p:cNvSpPr txBox="1"/>
          <p:nvPr/>
        </p:nvSpPr>
        <p:spPr>
          <a:xfrm>
            <a:off x="7521942" y="6532760"/>
            <a:ext cx="5743682" cy="669094"/>
          </a:xfrm>
          <a:prstGeom prst="rect">
            <a:avLst/>
          </a:prstGeom>
          <a:noFill/>
        </p:spPr>
        <p:txBody>
          <a:bodyPr wrap="square" rtlCol="0">
            <a:spAutoFit/>
          </a:bodyPr>
          <a:lstStyle/>
          <a:p>
            <a:pPr>
              <a:lnSpc>
                <a:spcPts val="4759"/>
              </a:lnSpc>
            </a:pPr>
            <a:r>
              <a:rPr lang="en-US" sz="3400" dirty="0">
                <a:solidFill>
                  <a:srgbClr val="2A2E3A"/>
                </a:solidFill>
                <a:latin typeface="+mj-lt"/>
              </a:rPr>
              <a:t>Another Copy for Data Science</a:t>
            </a:r>
            <a:endParaRPr lang="en-IN" sz="3400" dirty="0">
              <a:latin typeface="+mj-lt"/>
            </a:endParaRPr>
          </a:p>
        </p:txBody>
      </p:sp>
      <p:sp>
        <p:nvSpPr>
          <p:cNvPr id="50" name="AutoShape 20">
            <a:extLst>
              <a:ext uri="{FF2B5EF4-FFF2-40B4-BE49-F238E27FC236}">
                <a16:creationId xmlns:a16="http://schemas.microsoft.com/office/drawing/2014/main" id="{3BCBC492-F479-4313-AB85-A47EB73434AD}"/>
              </a:ext>
            </a:extLst>
          </p:cNvPr>
          <p:cNvSpPr/>
          <p:nvPr/>
        </p:nvSpPr>
        <p:spPr>
          <a:xfrm>
            <a:off x="11989934" y="5219700"/>
            <a:ext cx="1040266" cy="0"/>
          </a:xfrm>
          <a:prstGeom prst="line">
            <a:avLst/>
          </a:prstGeom>
          <a:ln w="38100" cap="flat">
            <a:solidFill>
              <a:srgbClr val="000000"/>
            </a:solidFill>
            <a:prstDash val="solid"/>
            <a:headEnd type="none" w="sm" len="sm"/>
            <a:tailEnd type="arrow" w="med" len="sm"/>
          </a:ln>
        </p:spPr>
        <p:txBody>
          <a:bodyPr/>
          <a:lstStyle/>
          <a:p>
            <a:endParaRPr lang="en-IN" dirty="0"/>
          </a:p>
        </p:txBody>
      </p:sp>
      <p:grpSp>
        <p:nvGrpSpPr>
          <p:cNvPr id="8" name="Group 8"/>
          <p:cNvGrpSpPr/>
          <p:nvPr/>
        </p:nvGrpSpPr>
        <p:grpSpPr>
          <a:xfrm rot="-10800000">
            <a:off x="14447116" y="-331088"/>
            <a:ext cx="13446773" cy="3540443"/>
            <a:chOff x="0" y="0"/>
            <a:chExt cx="406400" cy="187305"/>
          </a:xfrm>
        </p:grpSpPr>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dirty="0"/>
            </a:p>
          </p:txBody>
        </p:sp>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F6058">
                <a:alpha val="80000"/>
              </a:srgbClr>
            </a:solidFill>
          </p:spPr>
          <p:txBody>
            <a:bodyPr/>
            <a:lstStyle/>
            <a:p>
              <a:endParaRPr lang="en-IN" dirty="0"/>
            </a:p>
          </p:txBody>
        </p:sp>
      </p:grpSp>
    </p:spTree>
    <p:extLst>
      <p:ext uri="{BB962C8B-B14F-4D97-AF65-F5344CB8AC3E}">
        <p14:creationId xmlns:p14="http://schemas.microsoft.com/office/powerpoint/2010/main" val="3081739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9"/>
                                          </p:stCondLst>
                                        </p:cTn>
                                        <p:tgtEl>
                                          <p:spTgt spid="27"/>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9"/>
                                          </p:stCondLst>
                                        </p:cTn>
                                        <p:tgtEl>
                                          <p:spTgt spid="36"/>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9"/>
                                          </p:stCondLst>
                                        </p:cTn>
                                        <p:tgtEl>
                                          <p:spTgt spid="43"/>
                                        </p:tgtEl>
                                        <p:attrNameLst>
                                          <p:attrName>style.visibility</p:attrName>
                                        </p:attrNameLst>
                                      </p:cBhvr>
                                      <p:to>
                                        <p:strVal val="visible"/>
                                      </p:to>
                                    </p:set>
                                  </p:childTnLst>
                                </p:cTn>
                              </p:par>
                              <p:par>
                                <p:cTn id="65" presetID="1" presetClass="entr" presetSubtype="0" fill="hold" grpId="2"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3"/>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44"/>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9"/>
                                          </p:stCondLst>
                                        </p:cTn>
                                        <p:tgtEl>
                                          <p:spTgt spid="48"/>
                                        </p:tgtEl>
                                        <p:attrNameLst>
                                          <p:attrName>style.visibility</p:attrName>
                                        </p:attrNameLst>
                                      </p:cBhvr>
                                      <p:to>
                                        <p:strVal val="visible"/>
                                      </p:to>
                                    </p:set>
                                  </p:childTnLst>
                                </p:cTn>
                              </p:par>
                              <p:par>
                                <p:cTn id="85" presetID="1" presetClass="entr" presetSubtype="0" fill="hold" grpId="2"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48"/>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49"/>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22" grpId="1" animBg="1"/>
      <p:bldP spid="23" grpId="0"/>
      <p:bldP spid="23" grpId="1"/>
      <p:bldP spid="24" grpId="0" animBg="1"/>
      <p:bldP spid="25" grpId="0" animBg="1"/>
      <p:bldP spid="26" grpId="0"/>
      <p:bldP spid="27" grpId="0" animBg="1"/>
      <p:bldP spid="27" grpId="1" animBg="1"/>
      <p:bldP spid="29" grpId="0"/>
      <p:bldP spid="29" grpId="1"/>
      <p:bldP spid="29" grpId="2"/>
      <p:bldP spid="33" grpId="0" animBg="1"/>
      <p:bldP spid="34" grpId="0"/>
      <p:bldP spid="35" grpId="0" animBg="1"/>
      <p:bldP spid="36" grpId="0" animBg="1"/>
      <p:bldP spid="36" grpId="1" animBg="1"/>
      <p:bldP spid="37" grpId="0"/>
      <p:bldP spid="37" grpId="1"/>
      <p:bldP spid="37" grpId="2"/>
      <p:bldP spid="40" grpId="0" animBg="1"/>
      <p:bldP spid="41" grpId="0"/>
      <p:bldP spid="42" grpId="0" animBg="1"/>
      <p:bldP spid="43" grpId="0" animBg="1"/>
      <p:bldP spid="43" grpId="1" animBg="1"/>
      <p:bldP spid="44" grpId="0"/>
      <p:bldP spid="44" grpId="1"/>
      <p:bldP spid="44" grpId="2"/>
      <p:bldP spid="45" grpId="0" animBg="1"/>
      <p:bldP spid="46" grpId="0" animBg="1"/>
      <p:bldP spid="47" grpId="0" animBg="1"/>
      <p:bldP spid="48" grpId="0" animBg="1"/>
      <p:bldP spid="48" grpId="1" animBg="1"/>
      <p:bldP spid="49" grpId="0"/>
      <p:bldP spid="49" grpId="1"/>
      <p:bldP spid="49" grpId="2"/>
      <p:bldP spid="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The Black Box</a:t>
            </a:r>
            <a:endParaRPr lang="en-US" sz="9600" b="1" dirty="0">
              <a:solidFill>
                <a:schemeClr val="tx1">
                  <a:lumMod val="95000"/>
                  <a:lumOff val="5000"/>
                </a:schemeClr>
              </a:solidFill>
              <a:latin typeface="+mj-lt"/>
            </a:endParaRPr>
          </a:p>
        </p:txBody>
      </p:sp>
      <p:pic>
        <p:nvPicPr>
          <p:cNvPr id="8" name="Picture 7" descr="A diagram of data processing&#10;&#10;Description automatically generated">
            <a:extLst>
              <a:ext uri="{FF2B5EF4-FFF2-40B4-BE49-F238E27FC236}">
                <a16:creationId xmlns:a16="http://schemas.microsoft.com/office/drawing/2014/main" id="{B4D93BAB-98D9-B552-77DE-8A5E0503A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332311"/>
            <a:ext cx="15468600" cy="7018348"/>
          </a:xfrm>
          <a:prstGeom prst="rect">
            <a:avLst/>
          </a:prstGeom>
        </p:spPr>
      </p:pic>
      <p:grpSp>
        <p:nvGrpSpPr>
          <p:cNvPr id="9" name="Group 2">
            <a:extLst>
              <a:ext uri="{FF2B5EF4-FFF2-40B4-BE49-F238E27FC236}">
                <a16:creationId xmlns:a16="http://schemas.microsoft.com/office/drawing/2014/main" id="{F2922763-4689-42AB-AFE1-CC54B33F3346}"/>
              </a:ext>
            </a:extLst>
          </p:cNvPr>
          <p:cNvGrpSpPr/>
          <p:nvPr/>
        </p:nvGrpSpPr>
        <p:grpSpPr>
          <a:xfrm>
            <a:off x="-1287623" y="9258300"/>
            <a:ext cx="5765006" cy="1028700"/>
            <a:chOff x="0" y="0"/>
            <a:chExt cx="1049690" cy="187305"/>
          </a:xfrm>
        </p:grpSpPr>
        <p:sp>
          <p:nvSpPr>
            <p:cNvPr id="10" name="Freeform 3">
              <a:extLst>
                <a:ext uri="{FF2B5EF4-FFF2-40B4-BE49-F238E27FC236}">
                  <a16:creationId xmlns:a16="http://schemas.microsoft.com/office/drawing/2014/main" id="{5CAF1850-AD19-5121-02BB-02F21E1E6E0D}"/>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dirty="0"/>
            </a:p>
          </p:txBody>
        </p:sp>
        <p:sp>
          <p:nvSpPr>
            <p:cNvPr id="11" name="TextBox 4">
              <a:extLst>
                <a:ext uri="{FF2B5EF4-FFF2-40B4-BE49-F238E27FC236}">
                  <a16:creationId xmlns:a16="http://schemas.microsoft.com/office/drawing/2014/main" id="{747EC9BE-5BC7-1EF3-F168-9EAE03F1D30F}"/>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dirty="0"/>
            </a:p>
          </p:txBody>
        </p:sp>
      </p:grpSp>
      <p:grpSp>
        <p:nvGrpSpPr>
          <p:cNvPr id="12" name="Group 8">
            <a:extLst>
              <a:ext uri="{FF2B5EF4-FFF2-40B4-BE49-F238E27FC236}">
                <a16:creationId xmlns:a16="http://schemas.microsoft.com/office/drawing/2014/main" id="{FC77C720-06FD-66E5-2ED0-F7F28DF7DB51}"/>
              </a:ext>
            </a:extLst>
          </p:cNvPr>
          <p:cNvGrpSpPr/>
          <p:nvPr/>
        </p:nvGrpSpPr>
        <p:grpSpPr>
          <a:xfrm rot="-10800000">
            <a:off x="14447116" y="-331088"/>
            <a:ext cx="13446773" cy="3540443"/>
            <a:chOff x="0" y="0"/>
            <a:chExt cx="406400" cy="187305"/>
          </a:xfrm>
        </p:grpSpPr>
        <p:sp>
          <p:nvSpPr>
            <p:cNvPr id="13" name="TextBox 10">
              <a:extLst>
                <a:ext uri="{FF2B5EF4-FFF2-40B4-BE49-F238E27FC236}">
                  <a16:creationId xmlns:a16="http://schemas.microsoft.com/office/drawing/2014/main" id="{714AB6B7-F21C-0FD4-C800-71CAF5ED96D5}"/>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dirty="0"/>
            </a:p>
          </p:txBody>
        </p:sp>
        <p:sp>
          <p:nvSpPr>
            <p:cNvPr id="14" name="Freeform 9">
              <a:extLst>
                <a:ext uri="{FF2B5EF4-FFF2-40B4-BE49-F238E27FC236}">
                  <a16:creationId xmlns:a16="http://schemas.microsoft.com/office/drawing/2014/main" id="{D32BA15F-869F-85E9-875F-DCF65B6DB3E0}"/>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F6058">
                <a:alpha val="80000"/>
              </a:srgbClr>
            </a:solidFill>
          </p:spPr>
          <p:txBody>
            <a:bodyPr/>
            <a:lstStyle/>
            <a:p>
              <a:endParaRPr lang="en-IN" dirty="0"/>
            </a:p>
          </p:txBody>
        </p:sp>
      </p:grpSp>
    </p:spTree>
    <p:extLst>
      <p:ext uri="{BB962C8B-B14F-4D97-AF65-F5344CB8AC3E}">
        <p14:creationId xmlns:p14="http://schemas.microsoft.com/office/powerpoint/2010/main" val="209504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Longer Development Cycle</a:t>
            </a:r>
            <a:endParaRPr lang="en-US" sz="9600" b="1" dirty="0">
              <a:solidFill>
                <a:schemeClr val="tx1">
                  <a:lumMod val="95000"/>
                  <a:lumOff val="5000"/>
                </a:schemeClr>
              </a:solidFill>
              <a:latin typeface="+mj-lt"/>
            </a:endParaRPr>
          </a:p>
        </p:txBody>
      </p:sp>
      <p:grpSp>
        <p:nvGrpSpPr>
          <p:cNvPr id="9" name="Group 2">
            <a:extLst>
              <a:ext uri="{FF2B5EF4-FFF2-40B4-BE49-F238E27FC236}">
                <a16:creationId xmlns:a16="http://schemas.microsoft.com/office/drawing/2014/main" id="{F2922763-4689-42AB-AFE1-CC54B33F3346}"/>
              </a:ext>
            </a:extLst>
          </p:cNvPr>
          <p:cNvGrpSpPr/>
          <p:nvPr/>
        </p:nvGrpSpPr>
        <p:grpSpPr>
          <a:xfrm>
            <a:off x="-1287623" y="9258300"/>
            <a:ext cx="5765006" cy="1028700"/>
            <a:chOff x="0" y="0"/>
            <a:chExt cx="1049690" cy="187305"/>
          </a:xfrm>
        </p:grpSpPr>
        <p:sp>
          <p:nvSpPr>
            <p:cNvPr id="10" name="Freeform 3">
              <a:extLst>
                <a:ext uri="{FF2B5EF4-FFF2-40B4-BE49-F238E27FC236}">
                  <a16:creationId xmlns:a16="http://schemas.microsoft.com/office/drawing/2014/main" id="{5CAF1850-AD19-5121-02BB-02F21E1E6E0D}"/>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dirty="0"/>
            </a:p>
          </p:txBody>
        </p:sp>
        <p:sp>
          <p:nvSpPr>
            <p:cNvPr id="11" name="TextBox 4">
              <a:extLst>
                <a:ext uri="{FF2B5EF4-FFF2-40B4-BE49-F238E27FC236}">
                  <a16:creationId xmlns:a16="http://schemas.microsoft.com/office/drawing/2014/main" id="{747EC9BE-5BC7-1EF3-F168-9EAE03F1D30F}"/>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dirty="0"/>
            </a:p>
          </p:txBody>
        </p:sp>
      </p:grpSp>
      <p:grpSp>
        <p:nvGrpSpPr>
          <p:cNvPr id="12" name="Group 8">
            <a:extLst>
              <a:ext uri="{FF2B5EF4-FFF2-40B4-BE49-F238E27FC236}">
                <a16:creationId xmlns:a16="http://schemas.microsoft.com/office/drawing/2014/main" id="{FC77C720-06FD-66E5-2ED0-F7F28DF7DB51}"/>
              </a:ext>
            </a:extLst>
          </p:cNvPr>
          <p:cNvGrpSpPr/>
          <p:nvPr/>
        </p:nvGrpSpPr>
        <p:grpSpPr>
          <a:xfrm rot="-10800000">
            <a:off x="14447116" y="-331088"/>
            <a:ext cx="13446773" cy="3540443"/>
            <a:chOff x="0" y="0"/>
            <a:chExt cx="406400" cy="187305"/>
          </a:xfrm>
        </p:grpSpPr>
        <p:sp>
          <p:nvSpPr>
            <p:cNvPr id="13" name="TextBox 10">
              <a:extLst>
                <a:ext uri="{FF2B5EF4-FFF2-40B4-BE49-F238E27FC236}">
                  <a16:creationId xmlns:a16="http://schemas.microsoft.com/office/drawing/2014/main" id="{714AB6B7-F21C-0FD4-C800-71CAF5ED96D5}"/>
                </a:ext>
              </a:extLst>
            </p:cNvPr>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dirty="0"/>
            </a:p>
          </p:txBody>
        </p:sp>
        <p:sp>
          <p:nvSpPr>
            <p:cNvPr id="14" name="Freeform 9">
              <a:extLst>
                <a:ext uri="{FF2B5EF4-FFF2-40B4-BE49-F238E27FC236}">
                  <a16:creationId xmlns:a16="http://schemas.microsoft.com/office/drawing/2014/main" id="{D32BA15F-869F-85E9-875F-DCF65B6DB3E0}"/>
                </a:ext>
              </a:extLst>
            </p:cNvPr>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0F6058">
                <a:alpha val="80000"/>
              </a:srgbClr>
            </a:solidFill>
          </p:spPr>
          <p:txBody>
            <a:bodyPr/>
            <a:lstStyle/>
            <a:p>
              <a:endParaRPr lang="en-IN" dirty="0"/>
            </a:p>
          </p:txBody>
        </p:sp>
      </p:grpSp>
      <p:pic>
        <p:nvPicPr>
          <p:cNvPr id="7" name="Picture 6" descr="A screenshot of a computer&#10;&#10;Description automatically generated">
            <a:extLst>
              <a:ext uri="{FF2B5EF4-FFF2-40B4-BE49-F238E27FC236}">
                <a16:creationId xmlns:a16="http://schemas.microsoft.com/office/drawing/2014/main" id="{ED4829F1-1578-4D8A-477E-EB01701D7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082056"/>
            <a:ext cx="16628939" cy="7176244"/>
          </a:xfrm>
          <a:prstGeom prst="rect">
            <a:avLst/>
          </a:prstGeom>
        </p:spPr>
      </p:pic>
    </p:spTree>
    <p:extLst>
      <p:ext uri="{BB962C8B-B14F-4D97-AF65-F5344CB8AC3E}">
        <p14:creationId xmlns:p14="http://schemas.microsoft.com/office/powerpoint/2010/main" val="356648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DE178F55-7160-8529-0DEF-0836ECC723F4}"/>
              </a:ext>
            </a:extLst>
          </p:cNvPr>
          <p:cNvSpPr txBox="1"/>
          <p:nvPr/>
        </p:nvSpPr>
        <p:spPr>
          <a:xfrm>
            <a:off x="1" y="278159"/>
            <a:ext cx="6897546" cy="1203984"/>
          </a:xfrm>
          <a:prstGeom prst="rect">
            <a:avLst/>
          </a:prstGeom>
        </p:spPr>
        <p:txBody>
          <a:bodyPr wrap="square" lIns="0" tIns="0" rIns="0" bIns="0" rtlCol="0" anchor="t">
            <a:spAutoFit/>
          </a:bodyPr>
          <a:lstStyle/>
          <a:p>
            <a:pPr algn="ctr">
              <a:lnSpc>
                <a:spcPts val="9683"/>
              </a:lnSpc>
            </a:pPr>
            <a:r>
              <a:rPr lang="en-US" sz="8005" b="1" dirty="0">
                <a:solidFill>
                  <a:srgbClr val="083E30"/>
                </a:solidFill>
              </a:rPr>
              <a:t>Amit Chandak</a:t>
            </a:r>
          </a:p>
        </p:txBody>
      </p:sp>
      <p:pic>
        <p:nvPicPr>
          <p:cNvPr id="7" name="Picture 6">
            <a:extLst>
              <a:ext uri="{FF2B5EF4-FFF2-40B4-BE49-F238E27FC236}">
                <a16:creationId xmlns:a16="http://schemas.microsoft.com/office/drawing/2014/main" id="{5E8E00D6-55E7-0630-1B3C-1FF8F91B5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 y="1937700"/>
            <a:ext cx="8339157" cy="8339157"/>
          </a:xfrm>
          <a:prstGeom prst="rect">
            <a:avLst/>
          </a:prstGeom>
        </p:spPr>
      </p:pic>
      <p:sp>
        <p:nvSpPr>
          <p:cNvPr id="3" name="Freeform 4">
            <a:extLst>
              <a:ext uri="{FF2B5EF4-FFF2-40B4-BE49-F238E27FC236}">
                <a16:creationId xmlns:a16="http://schemas.microsoft.com/office/drawing/2014/main" id="{45322B98-BCAD-9533-DDC4-3316AB19508E}"/>
              </a:ext>
            </a:extLst>
          </p:cNvPr>
          <p:cNvSpPr/>
          <p:nvPr/>
        </p:nvSpPr>
        <p:spPr>
          <a:xfrm>
            <a:off x="14969118" y="3722087"/>
            <a:ext cx="1862497" cy="1838018"/>
          </a:xfrm>
          <a:custGeom>
            <a:avLst/>
            <a:gdLst/>
            <a:ahLst/>
            <a:cxnLst/>
            <a:rect l="l" t="t" r="r" b="b"/>
            <a:pathLst>
              <a:path w="1786954" h="1786954">
                <a:moveTo>
                  <a:pt x="0" y="0"/>
                </a:moveTo>
                <a:lnTo>
                  <a:pt x="1786954" y="0"/>
                </a:lnTo>
                <a:lnTo>
                  <a:pt x="1786954" y="1786954"/>
                </a:lnTo>
                <a:lnTo>
                  <a:pt x="0" y="1786954"/>
                </a:lnTo>
                <a:lnTo>
                  <a:pt x="0" y="0"/>
                </a:lnTo>
                <a:close/>
              </a:path>
            </a:pathLst>
          </a:custGeom>
          <a:blipFill>
            <a:blip r:embed="rId3"/>
            <a:stretch>
              <a:fillRect/>
            </a:stretch>
          </a:blipFill>
        </p:spPr>
        <p:txBody>
          <a:bodyPr/>
          <a:lstStyle/>
          <a:p>
            <a:endParaRPr lang="en-IN" sz="1799" dirty="0"/>
          </a:p>
        </p:txBody>
      </p:sp>
      <p:sp>
        <p:nvSpPr>
          <p:cNvPr id="4" name="TextBox 5">
            <a:extLst>
              <a:ext uri="{FF2B5EF4-FFF2-40B4-BE49-F238E27FC236}">
                <a16:creationId xmlns:a16="http://schemas.microsoft.com/office/drawing/2014/main" id="{B3619153-C05B-8AF9-9C0A-4A8B3E23E7A3}"/>
              </a:ext>
            </a:extLst>
          </p:cNvPr>
          <p:cNvSpPr txBox="1"/>
          <p:nvPr/>
        </p:nvSpPr>
        <p:spPr>
          <a:xfrm>
            <a:off x="4873099" y="724803"/>
            <a:ext cx="11348222" cy="923971"/>
          </a:xfrm>
          <a:prstGeom prst="rect">
            <a:avLst/>
          </a:prstGeom>
        </p:spPr>
        <p:txBody>
          <a:bodyPr wrap="square" lIns="0" tIns="0" rIns="0" bIns="0" rtlCol="0" anchor="t">
            <a:spAutoFit/>
          </a:bodyPr>
          <a:lstStyle/>
          <a:p>
            <a:pPr algn="ctr"/>
            <a:r>
              <a:rPr lang="en-US" sz="6004" b="1" dirty="0">
                <a:solidFill>
                  <a:srgbClr val="083E30"/>
                </a:solidFill>
              </a:rPr>
              <a:t>Learn Power BI</a:t>
            </a:r>
            <a:endParaRPr lang="en-US" sz="4912" b="1" dirty="0">
              <a:solidFill>
                <a:srgbClr val="083E30"/>
              </a:solidFill>
            </a:endParaRPr>
          </a:p>
        </p:txBody>
      </p:sp>
      <p:sp>
        <p:nvSpPr>
          <p:cNvPr id="6" name="TextBox 5">
            <a:extLst>
              <a:ext uri="{FF2B5EF4-FFF2-40B4-BE49-F238E27FC236}">
                <a16:creationId xmlns:a16="http://schemas.microsoft.com/office/drawing/2014/main" id="{077F5D65-0B79-2AB7-B96B-409A578555D4}"/>
              </a:ext>
            </a:extLst>
          </p:cNvPr>
          <p:cNvSpPr txBox="1"/>
          <p:nvPr/>
        </p:nvSpPr>
        <p:spPr>
          <a:xfrm>
            <a:off x="6925443" y="1937700"/>
            <a:ext cx="9910538" cy="2153795"/>
          </a:xfrm>
          <a:prstGeom prst="rect">
            <a:avLst/>
          </a:prstGeom>
        </p:spPr>
        <p:txBody>
          <a:bodyPr wrap="square" lIns="0" tIns="0" rIns="0" bIns="0" rtlCol="0" anchor="t">
            <a:spAutoFit/>
          </a:bodyPr>
          <a:lstStyle/>
          <a:p>
            <a:pPr marL="171377" indent="-171377">
              <a:buFont typeface="Arial" panose="020B0604020202020204" pitchFamily="34" charset="0"/>
              <a:buChar char="•"/>
            </a:pPr>
            <a:r>
              <a:rPr lang="en-US" sz="2799" b="1">
                <a:solidFill>
                  <a:srgbClr val="083E30"/>
                </a:solidFill>
              </a:rPr>
              <a:t>YouTuber</a:t>
            </a:r>
            <a:endParaRPr lang="en-US" sz="2799" b="1" dirty="0">
              <a:solidFill>
                <a:srgbClr val="083E30"/>
              </a:solidFill>
            </a:endParaRPr>
          </a:p>
          <a:p>
            <a:pPr marL="171377" indent="-171377">
              <a:buFont typeface="Arial" panose="020B0604020202020204" pitchFamily="34" charset="0"/>
              <a:buChar char="•"/>
            </a:pPr>
            <a:r>
              <a:rPr lang="en-US" sz="2799" b="1" dirty="0">
                <a:solidFill>
                  <a:srgbClr val="083E30"/>
                </a:solidFill>
              </a:rPr>
              <a:t>BIWorld.in  </a:t>
            </a:r>
          </a:p>
          <a:p>
            <a:pPr marL="171377" indent="-171377">
              <a:buFont typeface="Arial" panose="020B0604020202020204" pitchFamily="34" charset="0"/>
              <a:buChar char="•"/>
            </a:pPr>
            <a:r>
              <a:rPr lang="en-US" sz="2799" b="1" dirty="0">
                <a:solidFill>
                  <a:srgbClr val="083E30"/>
                </a:solidFill>
              </a:rPr>
              <a:t>CAO- Kanerika</a:t>
            </a:r>
          </a:p>
          <a:p>
            <a:pPr marL="171377" indent="-171377">
              <a:buFont typeface="Arial" panose="020B0604020202020204" pitchFamily="34" charset="0"/>
              <a:buChar char="•"/>
            </a:pPr>
            <a:r>
              <a:rPr lang="en-US" sz="2799" b="1" dirty="0">
                <a:solidFill>
                  <a:srgbClr val="083E30"/>
                </a:solidFill>
              </a:rPr>
              <a:t>https://www.linkedin.com/in/amitchandak78/</a:t>
            </a:r>
          </a:p>
          <a:p>
            <a:pPr marL="171377" indent="-171377">
              <a:buFont typeface="Arial" panose="020B0604020202020204" pitchFamily="34" charset="0"/>
              <a:buChar char="•"/>
            </a:pPr>
            <a:endParaRPr lang="en-US" sz="2799" b="1" dirty="0">
              <a:solidFill>
                <a:srgbClr val="083E30"/>
              </a:solidFill>
            </a:endParaRPr>
          </a:p>
        </p:txBody>
      </p:sp>
      <p:pic>
        <p:nvPicPr>
          <p:cNvPr id="8" name="Picture 7" descr="A qr code with black squares&#10;&#10;Description automatically generated">
            <a:extLst>
              <a:ext uri="{FF2B5EF4-FFF2-40B4-BE49-F238E27FC236}">
                <a16:creationId xmlns:a16="http://schemas.microsoft.com/office/drawing/2014/main" id="{FAF68CFA-7D18-1162-EC28-63A2B60B51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12903" y="6913575"/>
            <a:ext cx="3104329" cy="3104329"/>
          </a:xfrm>
          <a:prstGeom prst="rect">
            <a:avLst/>
          </a:prstGeom>
        </p:spPr>
      </p:pic>
      <p:pic>
        <p:nvPicPr>
          <p:cNvPr id="10" name="Picture 9">
            <a:extLst>
              <a:ext uri="{FF2B5EF4-FFF2-40B4-BE49-F238E27FC236}">
                <a16:creationId xmlns:a16="http://schemas.microsoft.com/office/drawing/2014/main" id="{15573196-1039-AFA3-DE25-A27F2937D9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08576" y="6913574"/>
            <a:ext cx="3104329" cy="3104329"/>
          </a:xfrm>
          <a:prstGeom prst="rect">
            <a:avLst/>
          </a:prstGeom>
        </p:spPr>
      </p:pic>
      <p:pic>
        <p:nvPicPr>
          <p:cNvPr id="12" name="Picture 11">
            <a:extLst>
              <a:ext uri="{FF2B5EF4-FFF2-40B4-BE49-F238E27FC236}">
                <a16:creationId xmlns:a16="http://schemas.microsoft.com/office/drawing/2014/main" id="{7B5A754B-BE68-F858-8DEA-22497E70F8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1900" y="7040467"/>
            <a:ext cx="2968375" cy="2968375"/>
          </a:xfrm>
          <a:prstGeom prst="rect">
            <a:avLst/>
          </a:prstGeom>
        </p:spPr>
      </p:pic>
      <p:pic>
        <p:nvPicPr>
          <p:cNvPr id="9" name="Picture 8" descr="A yellow rectangular objects on a black background&#10;&#10;AI-generated content may be incorrect.">
            <a:extLst>
              <a:ext uri="{FF2B5EF4-FFF2-40B4-BE49-F238E27FC236}">
                <a16:creationId xmlns:a16="http://schemas.microsoft.com/office/drawing/2014/main" id="{8F640546-AB8D-2515-F0CA-AAAC806CE4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65836" y="108320"/>
            <a:ext cx="2869063" cy="2869063"/>
          </a:xfrm>
          <a:prstGeom prst="rect">
            <a:avLst/>
          </a:prstGeom>
        </p:spPr>
      </p:pic>
      <p:sp>
        <p:nvSpPr>
          <p:cNvPr id="11" name="TextBox 10">
            <a:extLst>
              <a:ext uri="{FF2B5EF4-FFF2-40B4-BE49-F238E27FC236}">
                <a16:creationId xmlns:a16="http://schemas.microsoft.com/office/drawing/2014/main" id="{3CD675B8-4EA5-6324-710A-29DE59DB0E0A}"/>
              </a:ext>
            </a:extLst>
          </p:cNvPr>
          <p:cNvSpPr txBox="1"/>
          <p:nvPr/>
        </p:nvSpPr>
        <p:spPr>
          <a:xfrm>
            <a:off x="6791900" y="6550273"/>
            <a:ext cx="3152451" cy="419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589" tIns="41589" rIns="41589" bIns="41589" numCol="1" spcCol="38100" rtlCol="0" anchor="t">
            <a:spAutoFit/>
          </a:bodyPr>
          <a:lstStyle/>
          <a:p>
            <a:pPr defTabSz="831830" hangingPunct="0"/>
            <a:r>
              <a:rPr lang="en-IN" sz="2183" dirty="0">
                <a:solidFill>
                  <a:srgbClr val="000000"/>
                </a:solidFill>
                <a:latin typeface="+mj-lt"/>
                <a:ea typeface="+mj-ea"/>
                <a:cs typeface="+mj-cs"/>
                <a:sym typeface="Calibri"/>
              </a:rPr>
              <a:t>Join For Live class update</a:t>
            </a:r>
          </a:p>
        </p:txBody>
      </p:sp>
      <p:sp>
        <p:nvSpPr>
          <p:cNvPr id="13" name="TextBox 12">
            <a:extLst>
              <a:ext uri="{FF2B5EF4-FFF2-40B4-BE49-F238E27FC236}">
                <a16:creationId xmlns:a16="http://schemas.microsoft.com/office/drawing/2014/main" id="{9F674F6B-81AA-31C6-C261-21230F7765E3}"/>
              </a:ext>
            </a:extLst>
          </p:cNvPr>
          <p:cNvSpPr txBox="1"/>
          <p:nvPr/>
        </p:nvSpPr>
        <p:spPr>
          <a:xfrm>
            <a:off x="11280059" y="6493616"/>
            <a:ext cx="1361363" cy="419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589" tIns="41589" rIns="41589" bIns="41589" numCol="1" spcCol="38100" rtlCol="0" anchor="t">
            <a:spAutoFit/>
          </a:bodyPr>
          <a:lstStyle/>
          <a:p>
            <a:pPr defTabSz="831830" hangingPunct="0"/>
            <a:r>
              <a:rPr lang="en-IN" sz="2183" dirty="0">
                <a:solidFill>
                  <a:srgbClr val="000000"/>
                </a:solidFill>
                <a:latin typeface="+mj-lt"/>
                <a:ea typeface="+mj-ea"/>
                <a:cs typeface="+mj-cs"/>
                <a:sym typeface="Calibri"/>
              </a:rPr>
              <a:t>YouTube</a:t>
            </a:r>
          </a:p>
        </p:txBody>
      </p:sp>
      <p:sp>
        <p:nvSpPr>
          <p:cNvPr id="14" name="TextBox 13">
            <a:extLst>
              <a:ext uri="{FF2B5EF4-FFF2-40B4-BE49-F238E27FC236}">
                <a16:creationId xmlns:a16="http://schemas.microsoft.com/office/drawing/2014/main" id="{DDDEA0FA-2604-5599-1960-452229D727AB}"/>
              </a:ext>
            </a:extLst>
          </p:cNvPr>
          <p:cNvSpPr txBox="1"/>
          <p:nvPr/>
        </p:nvSpPr>
        <p:spPr>
          <a:xfrm>
            <a:off x="15087951" y="6493616"/>
            <a:ext cx="1361363" cy="419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589" tIns="41589" rIns="41589" bIns="41589" numCol="1" spcCol="38100" rtlCol="0" anchor="t">
            <a:spAutoFit/>
          </a:bodyPr>
          <a:lstStyle/>
          <a:p>
            <a:pPr defTabSz="831830" hangingPunct="0"/>
            <a:r>
              <a:rPr lang="en-IN" sz="2183" dirty="0">
                <a:solidFill>
                  <a:srgbClr val="000000"/>
                </a:solidFill>
                <a:latin typeface="+mj-lt"/>
                <a:ea typeface="+mj-ea"/>
                <a:cs typeface="+mj-cs"/>
                <a:sym typeface="Calibri"/>
              </a:rPr>
              <a:t>LinkedIn</a:t>
            </a:r>
          </a:p>
        </p:txBody>
      </p:sp>
    </p:spTree>
    <p:extLst>
      <p:ext uri="{BB962C8B-B14F-4D97-AF65-F5344CB8AC3E}">
        <p14:creationId xmlns:p14="http://schemas.microsoft.com/office/powerpoint/2010/main" val="454533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5"/>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4"/>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icrosoft Power BI on Twitter: &quot;Unlock intelligence and increase your ...">
            <a:extLst>
              <a:ext uri="{FF2B5EF4-FFF2-40B4-BE49-F238E27FC236}">
                <a16:creationId xmlns:a16="http://schemas.microsoft.com/office/drawing/2014/main" id="{8C10A3E8-6D48-4DA9-9FA2-765D75CC8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6" y="2005"/>
            <a:ext cx="19823686" cy="1037506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
          <p:cNvGrpSpPr/>
          <p:nvPr/>
        </p:nvGrpSpPr>
        <p:grpSpPr>
          <a:xfrm rot="5400000">
            <a:off x="-8019607" y="6016630"/>
            <a:ext cx="15118279" cy="4532819"/>
            <a:chOff x="113399" y="-108390"/>
            <a:chExt cx="1216146" cy="364630"/>
          </a:xfrm>
        </p:grpSpPr>
        <p:sp>
          <p:nvSpPr>
            <p:cNvPr id="6" name="Freeform 6"/>
            <p:cNvSpPr/>
            <p:nvPr/>
          </p:nvSpPr>
          <p:spPr>
            <a:xfrm>
              <a:off x="113399" y="-10839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1C735E"/>
            </a:solidFill>
          </p:spPr>
          <p:txBody>
            <a:bodyPr/>
            <a:lstStyle/>
            <a:p>
              <a:endParaRPr lang="en-IN" dirty="0"/>
            </a:p>
          </p:txBody>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dirty="0"/>
            </a:p>
          </p:txBody>
        </p:sp>
      </p:grpSp>
      <p:sp>
        <p:nvSpPr>
          <p:cNvPr id="18" name="Rectangle 17">
            <a:extLst>
              <a:ext uri="{FF2B5EF4-FFF2-40B4-BE49-F238E27FC236}">
                <a16:creationId xmlns:a16="http://schemas.microsoft.com/office/drawing/2014/main" id="{D52AE2D3-FA2C-47E6-A5DF-639FA778B1C2}"/>
              </a:ext>
            </a:extLst>
          </p:cNvPr>
          <p:cNvSpPr/>
          <p:nvPr/>
        </p:nvSpPr>
        <p:spPr>
          <a:xfrm>
            <a:off x="113329" y="4457701"/>
            <a:ext cx="11353800" cy="46482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Freeform 15"/>
          <p:cNvSpPr/>
          <p:nvPr/>
        </p:nvSpPr>
        <p:spPr>
          <a:xfrm>
            <a:off x="686498" y="227454"/>
            <a:ext cx="1827776" cy="1827776"/>
          </a:xfrm>
          <a:custGeom>
            <a:avLst/>
            <a:gdLst/>
            <a:ahLst/>
            <a:cxnLst/>
            <a:rect l="l" t="t" r="r" b="b"/>
            <a:pathLst>
              <a:path w="1827776" h="1827776">
                <a:moveTo>
                  <a:pt x="0" y="0"/>
                </a:moveTo>
                <a:lnTo>
                  <a:pt x="1827776" y="0"/>
                </a:lnTo>
                <a:lnTo>
                  <a:pt x="1827776" y="1827776"/>
                </a:lnTo>
                <a:lnTo>
                  <a:pt x="0" y="1827776"/>
                </a:lnTo>
                <a:lnTo>
                  <a:pt x="0" y="0"/>
                </a:lnTo>
                <a:close/>
              </a:path>
            </a:pathLst>
          </a:custGeom>
          <a:blipFill>
            <a:blip r:embed="rId3"/>
            <a:stretch>
              <a:fillRect/>
            </a:stretch>
          </a:blipFill>
        </p:spPr>
        <p:txBody>
          <a:bodyPr/>
          <a:lstStyle/>
          <a:p>
            <a:endParaRPr lang="en-IN" dirty="0"/>
          </a:p>
        </p:txBody>
      </p:sp>
      <p:sp>
        <p:nvSpPr>
          <p:cNvPr id="17" name="TextBox 17"/>
          <p:cNvSpPr txBox="1"/>
          <p:nvPr/>
        </p:nvSpPr>
        <p:spPr>
          <a:xfrm>
            <a:off x="2133600" y="7238982"/>
            <a:ext cx="9768930" cy="715132"/>
          </a:xfrm>
          <a:prstGeom prst="rect">
            <a:avLst/>
          </a:prstGeom>
        </p:spPr>
        <p:txBody>
          <a:bodyPr wrap="square" lIns="0" tIns="0" rIns="0" bIns="0" rtlCol="0" anchor="t">
            <a:spAutoFit/>
          </a:bodyPr>
          <a:lstStyle/>
          <a:p>
            <a:pPr>
              <a:lnSpc>
                <a:spcPts val="4759"/>
              </a:lnSpc>
            </a:pPr>
            <a:r>
              <a:rPr lang="en-US" sz="9000" b="1" dirty="0">
                <a:solidFill>
                  <a:srgbClr val="083E30"/>
                </a:solidFill>
                <a:latin typeface="Helios"/>
              </a:rPr>
              <a:t>Microsoft Fabric</a:t>
            </a:r>
          </a:p>
        </p:txBody>
      </p:sp>
      <p:sp>
        <p:nvSpPr>
          <p:cNvPr id="16" name="TextBox 16"/>
          <p:cNvSpPr txBox="1"/>
          <p:nvPr/>
        </p:nvSpPr>
        <p:spPr>
          <a:xfrm rot="10800000" flipV="1">
            <a:off x="489776" y="4818386"/>
            <a:ext cx="4086907" cy="1268809"/>
          </a:xfrm>
          <a:prstGeom prst="rect">
            <a:avLst/>
          </a:prstGeom>
        </p:spPr>
        <p:txBody>
          <a:bodyPr wrap="square" lIns="0" tIns="0" rIns="0" bIns="0" rtlCol="0" anchor="t">
            <a:spAutoFit/>
          </a:bodyPr>
          <a:lstStyle/>
          <a:p>
            <a:pPr>
              <a:lnSpc>
                <a:spcPts val="10199"/>
              </a:lnSpc>
            </a:pPr>
            <a:r>
              <a:rPr lang="en-US" sz="8499" dirty="0">
                <a:solidFill>
                  <a:srgbClr val="083E30"/>
                </a:solidFill>
                <a:latin typeface="+mj-lt"/>
              </a:rPr>
              <a:t>The 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17"/>
                                        </p:tgtEl>
                                        <p:attrNameLst>
                                          <p:attrName>style.color</p:attrName>
                                        </p:attrNameLst>
                                      </p:cBhvr>
                                      <p:to>
                                        <p:clrVal>
                                          <a:srgbClr val="118365"/>
                                        </p:clrVal>
                                      </p:to>
                                    </p:set>
                                    <p:set>
                                      <p:cBhvr>
                                        <p:cTn id="7" dur="500" fill="hold"/>
                                        <p:tgtEl>
                                          <p:spTgt spid="17"/>
                                        </p:tgtEl>
                                        <p:attrNameLst>
                                          <p:attrName>fillcolor</p:attrName>
                                        </p:attrNameLst>
                                      </p:cBhvr>
                                      <p:to>
                                        <p:clrVal>
                                          <a:srgbClr val="118365"/>
                                        </p:clrVal>
                                      </p:to>
                                    </p:set>
                                    <p:set>
                                      <p:cBhvr>
                                        <p:cTn id="8" dur="500" fill="hold"/>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616" y="940966"/>
            <a:ext cx="1085021" cy="1085021"/>
          </a:xfrm>
          <a:prstGeom prst="rect">
            <a:avLst/>
          </a:prstGeom>
        </p:spPr>
      </p:pic>
      <p:cxnSp>
        <p:nvCxnSpPr>
          <p:cNvPr id="7" name="Straight Connector 6">
            <a:extLst>
              <a:ext uri="{FF2B5EF4-FFF2-40B4-BE49-F238E27FC236}">
                <a16:creationId xmlns:a16="http://schemas.microsoft.com/office/drawing/2014/main" id="{88428ED9-B16A-7B03-D785-D4117E0C50F1}"/>
              </a:ext>
              <a:ext uri="{C183D7F6-B498-43B3-948B-1728B52AA6E4}">
                <adec:decorative xmlns:adec="http://schemas.microsoft.com/office/drawing/2017/decorative" val="1"/>
              </a:ext>
            </a:extLst>
          </p:cNvPr>
          <p:cNvCxnSpPr>
            <a:cxnSpLocks/>
          </p:cNvCxnSpPr>
          <p:nvPr/>
        </p:nvCxnSpPr>
        <p:spPr>
          <a:xfrm>
            <a:off x="2877987" y="740214"/>
            <a:ext cx="0" cy="1486521"/>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dirty="0">
                <a:solidFill>
                  <a:srgbClr val="083E30"/>
                </a:solidFill>
                <a:latin typeface="Segoe UI Semibold"/>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3269468" y="1559661"/>
            <a:ext cx="14140707" cy="646331"/>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9050" algn="l" defTabSz="1399113">
              <a:defRPr/>
            </a:pPr>
            <a:r>
              <a:rPr lang="en-US" sz="4200" dirty="0">
                <a:solidFill>
                  <a:srgbClr val="083E30"/>
                </a:solidFill>
                <a:latin typeface="Segoe UI Semibold"/>
              </a:rPr>
              <a:t>The unified data platform for the era of AI</a:t>
            </a:r>
          </a:p>
        </p:txBody>
      </p:sp>
      <p:sp>
        <p:nvSpPr>
          <p:cNvPr id="5" name="Title 1">
            <a:extLst>
              <a:ext uri="{FF2B5EF4-FFF2-40B4-BE49-F238E27FC236}">
                <a16:creationId xmlns:a16="http://schemas.microsoft.com/office/drawing/2014/main" id="{32BEC756-ECA0-106A-C946-B3DB08BC9AFC}"/>
              </a:ext>
            </a:extLst>
          </p:cNvPr>
          <p:cNvSpPr txBox="1">
            <a:spLocks/>
          </p:cNvSpPr>
          <p:nvPr/>
        </p:nvSpPr>
        <p:spPr>
          <a:xfrm>
            <a:off x="2257718" y="8641622"/>
            <a:ext cx="2041479" cy="923330"/>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99113">
              <a:defRPr/>
            </a:pPr>
            <a:r>
              <a:rPr lang="en-CA" sz="3000" spc="-45" dirty="0">
                <a:solidFill>
                  <a:srgbClr val="083E30"/>
                </a:solidFill>
                <a:latin typeface="Segoe UI Semibold"/>
              </a:rPr>
              <a:t>Unified</a:t>
            </a:r>
          </a:p>
          <a:p>
            <a:pPr defTabSz="1399113">
              <a:defRPr/>
            </a:pPr>
            <a:r>
              <a:rPr lang="en-CA" sz="3000" spc="-45" dirty="0">
                <a:solidFill>
                  <a:srgbClr val="083E30"/>
                </a:solidFill>
                <a:latin typeface="Segoe UI Semibold"/>
              </a:rPr>
              <a:t>architecture</a:t>
            </a:r>
          </a:p>
        </p:txBody>
      </p:sp>
      <p:sp>
        <p:nvSpPr>
          <p:cNvPr id="10" name="Title 1">
            <a:extLst>
              <a:ext uri="{FF2B5EF4-FFF2-40B4-BE49-F238E27FC236}">
                <a16:creationId xmlns:a16="http://schemas.microsoft.com/office/drawing/2014/main" id="{EF3BE1B1-EFDB-95C9-0DA1-395425B02C6A}"/>
              </a:ext>
            </a:extLst>
          </p:cNvPr>
          <p:cNvSpPr txBox="1">
            <a:spLocks/>
          </p:cNvSpPr>
          <p:nvPr/>
        </p:nvSpPr>
        <p:spPr>
          <a:xfrm>
            <a:off x="5988315" y="8641622"/>
            <a:ext cx="1922211" cy="923330"/>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99113">
              <a:defRPr/>
            </a:pPr>
            <a:r>
              <a:rPr lang="en-CA" sz="3000" spc="-45">
                <a:solidFill>
                  <a:srgbClr val="083E30"/>
                </a:solidFill>
                <a:latin typeface="Segoe UI Semibold"/>
              </a:rPr>
              <a:t>Unified experience</a:t>
            </a:r>
          </a:p>
        </p:txBody>
      </p:sp>
      <p:sp>
        <p:nvSpPr>
          <p:cNvPr id="13" name="Title 1">
            <a:extLst>
              <a:ext uri="{FF2B5EF4-FFF2-40B4-BE49-F238E27FC236}">
                <a16:creationId xmlns:a16="http://schemas.microsoft.com/office/drawing/2014/main" id="{E6BF2764-D1CD-3010-9181-193BDF431D06}"/>
              </a:ext>
            </a:extLst>
          </p:cNvPr>
          <p:cNvSpPr txBox="1">
            <a:spLocks/>
          </p:cNvSpPr>
          <p:nvPr/>
        </p:nvSpPr>
        <p:spPr>
          <a:xfrm>
            <a:off x="9599643" y="8641622"/>
            <a:ext cx="2097426" cy="923330"/>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99113">
              <a:defRPr/>
            </a:pPr>
            <a:r>
              <a:rPr lang="en-CA" sz="3000" spc="-45" dirty="0">
                <a:solidFill>
                  <a:srgbClr val="083E30"/>
                </a:solidFill>
                <a:latin typeface="Segoe UI Semibold"/>
              </a:rPr>
              <a:t>Unified governance</a:t>
            </a:r>
          </a:p>
        </p:txBody>
      </p:sp>
      <p:sp>
        <p:nvSpPr>
          <p:cNvPr id="23" name="Title 1">
            <a:extLst>
              <a:ext uri="{FF2B5EF4-FFF2-40B4-BE49-F238E27FC236}">
                <a16:creationId xmlns:a16="http://schemas.microsoft.com/office/drawing/2014/main" id="{FCEAF78D-6534-BC3A-3900-6EF7466ABD60}"/>
              </a:ext>
            </a:extLst>
          </p:cNvPr>
          <p:cNvSpPr txBox="1">
            <a:spLocks/>
          </p:cNvSpPr>
          <p:nvPr/>
        </p:nvSpPr>
        <p:spPr>
          <a:xfrm>
            <a:off x="13386189" y="8641622"/>
            <a:ext cx="2644092" cy="923330"/>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99113">
              <a:defRPr/>
            </a:pPr>
            <a:r>
              <a:rPr lang="en-CA" sz="3000" spc="-45">
                <a:solidFill>
                  <a:srgbClr val="083E30"/>
                </a:solidFill>
                <a:latin typeface="Segoe UI Semibold"/>
              </a:rPr>
              <a:t>Unified business model</a:t>
            </a:r>
          </a:p>
        </p:txBody>
      </p:sp>
      <p:cxnSp>
        <p:nvCxnSpPr>
          <p:cNvPr id="26" name="Straight Connector 25">
            <a:extLst>
              <a:ext uri="{FF2B5EF4-FFF2-40B4-BE49-F238E27FC236}">
                <a16:creationId xmlns:a16="http://schemas.microsoft.com/office/drawing/2014/main" id="{BE303DC9-A5FE-11AD-6EED-DE04649BA826}"/>
              </a:ext>
              <a:ext uri="{C183D7F6-B498-43B3-948B-1728B52AA6E4}">
                <adec:decorative xmlns:adec="http://schemas.microsoft.com/office/drawing/2017/decorative" val="1"/>
              </a:ext>
            </a:extLst>
          </p:cNvPr>
          <p:cNvCxnSpPr>
            <a:cxnSpLocks/>
          </p:cNvCxnSpPr>
          <p:nvPr/>
        </p:nvCxnSpPr>
        <p:spPr>
          <a:xfrm>
            <a:off x="5143755" y="8735321"/>
            <a:ext cx="0" cy="743261"/>
          </a:xfrm>
          <a:prstGeom prst="line">
            <a:avLst/>
          </a:prstGeom>
          <a:ln w="19050">
            <a:solidFill>
              <a:schemeClr val="tx1">
                <a:alpha val="3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DD11EC3-B971-A617-5024-D545D0C79991}"/>
              </a:ext>
              <a:ext uri="{C183D7F6-B498-43B3-948B-1728B52AA6E4}">
                <adec:decorative xmlns:adec="http://schemas.microsoft.com/office/drawing/2017/decorative" val="1"/>
              </a:ext>
            </a:extLst>
          </p:cNvPr>
          <p:cNvCxnSpPr>
            <a:cxnSpLocks/>
          </p:cNvCxnSpPr>
          <p:nvPr/>
        </p:nvCxnSpPr>
        <p:spPr>
          <a:xfrm>
            <a:off x="8755085" y="8726237"/>
            <a:ext cx="0" cy="743261"/>
          </a:xfrm>
          <a:prstGeom prst="line">
            <a:avLst/>
          </a:prstGeom>
          <a:ln w="19050">
            <a:solidFill>
              <a:schemeClr val="tx1">
                <a:alpha val="3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FF9B2B-8397-5225-20E2-DE70BA541EF9}"/>
              </a:ext>
              <a:ext uri="{C183D7F6-B498-43B3-948B-1728B52AA6E4}">
                <adec:decorative xmlns:adec="http://schemas.microsoft.com/office/drawing/2017/decorative" val="1"/>
              </a:ext>
            </a:extLst>
          </p:cNvPr>
          <p:cNvCxnSpPr>
            <a:cxnSpLocks/>
          </p:cNvCxnSpPr>
          <p:nvPr/>
        </p:nvCxnSpPr>
        <p:spPr>
          <a:xfrm>
            <a:off x="12541628" y="8726237"/>
            <a:ext cx="0" cy="743261"/>
          </a:xfrm>
          <a:prstGeom prst="line">
            <a:avLst/>
          </a:prstGeom>
          <a:ln w="19050">
            <a:solidFill>
              <a:schemeClr val="tx1">
                <a:alpha val="3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9" name="Group 48" descr="stack">
            <a:extLst>
              <a:ext uri="{FF2B5EF4-FFF2-40B4-BE49-F238E27FC236}">
                <a16:creationId xmlns:a16="http://schemas.microsoft.com/office/drawing/2014/main" id="{84779D35-3FF3-D599-1C29-AFD9CD9FD73E}"/>
              </a:ext>
            </a:extLst>
          </p:cNvPr>
          <p:cNvGrpSpPr/>
          <p:nvPr/>
        </p:nvGrpSpPr>
        <p:grpSpPr>
          <a:xfrm>
            <a:off x="914400" y="2823703"/>
            <a:ext cx="16459200" cy="5486735"/>
            <a:chOff x="609600" y="1882468"/>
            <a:chExt cx="10972800" cy="3657823"/>
          </a:xfrm>
        </p:grpSpPr>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1882468"/>
              <a:ext cx="10972800" cy="3657823"/>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65947" tIns="132758" rIns="165947" bIns="132758" numCol="1" spcCol="0" rtlCol="0" fromWordArt="0" anchor="ctr" anchorCtr="0" forceAA="0" compatLnSpc="1">
              <a:prstTxWarp prst="textNoShape">
                <a:avLst/>
              </a:prstTxWarp>
              <a:noAutofit/>
            </a:bodyPr>
            <a:lstStyle/>
            <a:p>
              <a:pPr algn="ctr" defTabSz="981417">
                <a:defRPr/>
              </a:pPr>
              <a:endParaRPr lang="en-US" sz="1575">
                <a:gradFill>
                  <a:gsLst>
                    <a:gs pos="25287">
                      <a:srgbClr val="FFFFFF"/>
                    </a:gs>
                    <a:gs pos="45000">
                      <a:srgbClr val="FFFFFF"/>
                    </a:gs>
                  </a:gsLst>
                  <a:lin ang="5400000" scaled="1"/>
                </a:gradFill>
                <a:latin typeface="Segoe UI Semibold"/>
              </a:endParaRPr>
            </a:p>
          </p:txBody>
        </p:sp>
        <p:sp>
          <p:nvSpPr>
            <p:cNvPr id="16" name="Rounded Rectangle 48">
              <a:extLst>
                <a:ext uri="{FF2B5EF4-FFF2-40B4-BE49-F238E27FC236}">
                  <a16:creationId xmlns:a16="http://schemas.microsoft.com/office/drawing/2014/main" id="{887612A5-1A0A-B0DB-AA3E-A8993E610D5A}"/>
                </a:ext>
              </a:extLst>
            </p:cNvPr>
            <p:cNvSpPr/>
            <p:nvPr/>
          </p:nvSpPr>
          <p:spPr>
            <a:xfrm>
              <a:off x="974611" y="4203606"/>
              <a:ext cx="10237313" cy="534170"/>
            </a:xfrm>
            <a:prstGeom prst="roundRect">
              <a:avLst>
                <a:gd name="adj" fmla="val 10405"/>
              </a:avLst>
            </a:prstGeom>
            <a:solidFill>
              <a:srgbClr val="3A4953"/>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0" numCol="1" spcCol="0" rtlCol="0" fromWordArt="0" anchor="b" anchorCtr="0" forceAA="0" compatLnSpc="1">
              <a:prstTxWarp prst="textNoShape">
                <a:avLst/>
              </a:prstTxWarp>
              <a:noAutofit/>
            </a:bodyPr>
            <a:lstStyle/>
            <a:p>
              <a:pPr algn="ctr" defTabSz="846128" fontAlgn="base">
                <a:spcBef>
                  <a:spcPct val="0"/>
                </a:spcBef>
                <a:spcAft>
                  <a:spcPct val="0"/>
                </a:spcAft>
                <a:defRPr/>
              </a:pPr>
              <a:endParaRPr lang="en-US" sz="2700">
                <a:gradFill>
                  <a:gsLst>
                    <a:gs pos="74138">
                      <a:srgbClr val="FFFFFF"/>
                    </a:gs>
                    <a:gs pos="55000">
                      <a:srgbClr val="FFFFFF"/>
                    </a:gs>
                  </a:gsLst>
                  <a:path path="circle">
                    <a:fillToRect l="100000" t="100000"/>
                  </a:path>
                </a:gradFill>
                <a:latin typeface="Segoe UI Semibold"/>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916" r="-7916"/>
            <a:stretch/>
          </p:blipFill>
          <p:spPr>
            <a:xfrm>
              <a:off x="5252471" y="4307763"/>
              <a:ext cx="401025" cy="346891"/>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932301" y="4330078"/>
              <a:ext cx="909437"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371600">
                <a:defRPr/>
              </a:pPr>
              <a:r>
                <a:rPr lang="en-US" sz="2700" kern="0">
                  <a:gradFill>
                    <a:gsLst>
                      <a:gs pos="14000">
                        <a:srgbClr val="FFFFFF"/>
                      </a:gs>
                      <a:gs pos="59000">
                        <a:srgbClr val="FFFFFF"/>
                      </a:gs>
                    </a:gsLst>
                    <a:path path="circle">
                      <a:fillToRect l="100000" t="100000"/>
                    </a:path>
                  </a:gradFill>
                  <a:latin typeface="Segoe UI Semibold"/>
                  <a:cs typeface="Segoe UI" panose="020B0502040204020203" pitchFamily="34" charset="0"/>
                </a:rPr>
                <a:t>OneLake</a:t>
              </a:r>
            </a:p>
          </p:txBody>
        </p:sp>
        <p:sp>
          <p:nvSpPr>
            <p:cNvPr id="20" name="Rounded Rectangle 14">
              <a:extLst>
                <a:ext uri="{FF2B5EF4-FFF2-40B4-BE49-F238E27FC236}">
                  <a16:creationId xmlns:a16="http://schemas.microsoft.com/office/drawing/2014/main" id="{D5ADD808-334A-6081-5B2B-24E900EF9C59}"/>
                </a:ext>
              </a:extLst>
            </p:cNvPr>
            <p:cNvSpPr/>
            <p:nvPr/>
          </p:nvSpPr>
          <p:spPr>
            <a:xfrm>
              <a:off x="976369"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4" y="2795025"/>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Data </a:t>
              </a:r>
            </a:p>
            <a:p>
              <a:pPr algn="ctr" defTabSz="1371600">
                <a:defRPr/>
              </a:pPr>
              <a:r>
                <a:rPr lang="en-US" sz="2100" kern="0">
                  <a:gradFill>
                    <a:gsLst>
                      <a:gs pos="14000">
                        <a:srgbClr val="FFFFFF"/>
                      </a:gs>
                      <a:gs pos="59000">
                        <a:srgbClr val="FFFFFF"/>
                      </a:gs>
                    </a:gsLst>
                    <a:path path="circle">
                      <a:fillToRect l="100000" t="100000"/>
                    </a:path>
                  </a:gradFill>
                  <a:latin typeface="Segoe UI Semibold"/>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1416525" y="2269137"/>
              <a:ext cx="472385" cy="407820"/>
            </a:xfrm>
            <a:prstGeom prst="rect">
              <a:avLst/>
            </a:prstGeom>
            <a:effectLst/>
          </p:spPr>
        </p:pic>
        <p:sp>
          <p:nvSpPr>
            <p:cNvPr id="24" name="Rounded Rectangle 23">
              <a:extLst>
                <a:ext uri="{FF2B5EF4-FFF2-40B4-BE49-F238E27FC236}">
                  <a16:creationId xmlns:a16="http://schemas.microsoft.com/office/drawing/2014/main" id="{7B18ED2F-50DD-AF56-5EDA-1578B3F697E2}"/>
                </a:ext>
              </a:extLst>
            </p:cNvPr>
            <p:cNvSpPr/>
            <p:nvPr/>
          </p:nvSpPr>
          <p:spPr>
            <a:xfrm>
              <a:off x="2456978"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8" y="2795025"/>
              <a:ext cx="119133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Synapse Data </a:t>
              </a:r>
            </a:p>
            <a:p>
              <a:pPr algn="ctr" defTabSz="1371600">
                <a:defRPr/>
              </a:pPr>
              <a:r>
                <a:rPr lang="en-US" sz="2100" kern="0">
                  <a:gradFill>
                    <a:gsLst>
                      <a:gs pos="14000">
                        <a:srgbClr val="FFFFFF"/>
                      </a:gs>
                      <a:gs pos="59000">
                        <a:srgbClr val="FFFFFF"/>
                      </a:gs>
                    </a:gsLst>
                    <a:path path="circle">
                      <a:fillToRect l="100000" t="100000"/>
                    </a:path>
                  </a:gradFill>
                  <a:latin typeface="Segoe UI Semibold"/>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2897135" y="2269138"/>
              <a:ext cx="472383" cy="407818"/>
            </a:xfrm>
            <a:prstGeom prst="rect">
              <a:avLst/>
            </a:prstGeom>
          </p:spPr>
        </p:pic>
        <p:sp>
          <p:nvSpPr>
            <p:cNvPr id="32" name="Rounded Rectangle 17">
              <a:extLst>
                <a:ext uri="{FF2B5EF4-FFF2-40B4-BE49-F238E27FC236}">
                  <a16:creationId xmlns:a16="http://schemas.microsoft.com/office/drawing/2014/main" id="{F5AF8255-56FD-5C4F-C6AD-7C07BB95EAA4}"/>
                </a:ext>
              </a:extLst>
            </p:cNvPr>
            <p:cNvSpPr/>
            <p:nvPr/>
          </p:nvSpPr>
          <p:spPr>
            <a:xfrm>
              <a:off x="3937587"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19" y="2795026"/>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Synapse Data</a:t>
              </a:r>
            </a:p>
            <a:p>
              <a:pPr algn="ctr" defTabSz="1371600">
                <a:defRPr/>
              </a:pPr>
              <a:r>
                <a:rPr lang="en-US" sz="2100" kern="0">
                  <a:gradFill>
                    <a:gsLst>
                      <a:gs pos="14000">
                        <a:srgbClr val="FFFFFF"/>
                      </a:gs>
                      <a:gs pos="59000">
                        <a:srgbClr val="FFFFFF"/>
                      </a:gs>
                    </a:gsLst>
                    <a:path path="circle">
                      <a:fillToRect l="100000" t="100000"/>
                    </a:path>
                  </a:gradFill>
                  <a:latin typeface="Segoe UI Semibold"/>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4377743" y="2269137"/>
              <a:ext cx="472385" cy="407820"/>
            </a:xfrm>
            <a:prstGeom prst="rect">
              <a:avLst/>
            </a:prstGeom>
          </p:spPr>
        </p:pic>
        <p:sp>
          <p:nvSpPr>
            <p:cNvPr id="38" name="Rounded Rectangle 16">
              <a:extLst>
                <a:ext uri="{FF2B5EF4-FFF2-40B4-BE49-F238E27FC236}">
                  <a16:creationId xmlns:a16="http://schemas.microsoft.com/office/drawing/2014/main" id="{AC63C6ED-3D7A-0DB6-AC03-36A128BD892F}"/>
                </a:ext>
              </a:extLst>
            </p:cNvPr>
            <p:cNvSpPr/>
            <p:nvPr/>
          </p:nvSpPr>
          <p:spPr>
            <a:xfrm>
              <a:off x="5418196"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7" y="2795025"/>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Synapse Data</a:t>
              </a:r>
              <a:br>
                <a:rPr lang="en-US" sz="2100" kern="0">
                  <a:gradFill>
                    <a:gsLst>
                      <a:gs pos="14000">
                        <a:srgbClr val="FFFFFF"/>
                      </a:gs>
                      <a:gs pos="59000">
                        <a:srgbClr val="FFFFFF"/>
                      </a:gs>
                    </a:gsLst>
                    <a:path path="circle">
                      <a:fillToRect l="100000" t="100000"/>
                    </a:path>
                  </a:gradFill>
                  <a:latin typeface="Segoe UI Semibold"/>
                </a:rPr>
              </a:br>
              <a:r>
                <a:rPr lang="en-US" sz="2100" kern="0">
                  <a:gradFill>
                    <a:gsLst>
                      <a:gs pos="14000">
                        <a:srgbClr val="FFFFFF"/>
                      </a:gs>
                      <a:gs pos="59000">
                        <a:srgbClr val="FFFFFF"/>
                      </a:gs>
                    </a:gsLst>
                    <a:path path="circle">
                      <a:fillToRect l="100000" t="100000"/>
                    </a:path>
                  </a:gradFill>
                  <a:latin typeface="Segoe UI Semibold"/>
                </a:rPr>
                <a:t>Warehousing</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5844875" y="2257502"/>
              <a:ext cx="499339" cy="431090"/>
            </a:xfrm>
            <a:prstGeom prst="rect">
              <a:avLst/>
            </a:prstGeom>
          </p:spPr>
        </p:pic>
        <p:sp>
          <p:nvSpPr>
            <p:cNvPr id="12" name="Rounded Rectangle 18">
              <a:extLst>
                <a:ext uri="{FF2B5EF4-FFF2-40B4-BE49-F238E27FC236}">
                  <a16:creationId xmlns:a16="http://schemas.microsoft.com/office/drawing/2014/main" id="{1E903268-4952-6848-C0B2-E926EF53F68B}"/>
                </a:ext>
              </a:extLst>
            </p:cNvPr>
            <p:cNvSpPr/>
            <p:nvPr/>
          </p:nvSpPr>
          <p:spPr>
            <a:xfrm>
              <a:off x="6898805"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2" y="2795025"/>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kern="0">
                  <a:gradFill>
                    <a:gsLst>
                      <a:gs pos="14000">
                        <a:srgbClr val="FFFFFF"/>
                      </a:gs>
                      <a:gs pos="59000">
                        <a:srgbClr val="FFFFFF"/>
                      </a:gs>
                    </a:gsLst>
                    <a:path path="circle">
                      <a:fillToRect l="100000" t="100000"/>
                    </a:path>
                  </a:gradFill>
                  <a:latin typeface="Segoe UI Semibold"/>
                </a:rPr>
                <a:t>Synapse Real </a:t>
              </a:r>
              <a:br>
                <a:rPr lang="en-US" sz="2100" kern="0">
                  <a:gradFill>
                    <a:gsLst>
                      <a:gs pos="14000">
                        <a:srgbClr val="FFFFFF"/>
                      </a:gs>
                      <a:gs pos="59000">
                        <a:srgbClr val="FFFFFF"/>
                      </a:gs>
                    </a:gsLst>
                    <a:path path="circle">
                      <a:fillToRect l="100000" t="100000"/>
                    </a:path>
                  </a:gradFill>
                  <a:latin typeface="Segoe UI Semibold"/>
                </a:rPr>
              </a:br>
              <a:r>
                <a:rPr lang="en-US" sz="2100" kern="0">
                  <a:gradFill>
                    <a:gsLst>
                      <a:gs pos="14000">
                        <a:srgbClr val="FFFFFF"/>
                      </a:gs>
                      <a:gs pos="59000">
                        <a:srgbClr val="FFFFFF"/>
                      </a:gs>
                    </a:gsLst>
                    <a:path path="circle">
                      <a:fillToRect l="100000" t="100000"/>
                    </a:path>
                  </a:gradFill>
                  <a:latin typeface="Segoe UI Semibold"/>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7328118" y="2259775"/>
              <a:ext cx="494072" cy="426543"/>
            </a:xfrm>
            <a:prstGeom prst="rect">
              <a:avLst/>
            </a:prstGeom>
          </p:spPr>
        </p:pic>
        <p:sp>
          <p:nvSpPr>
            <p:cNvPr id="15" name="Rounded Rectangle 19">
              <a:extLst>
                <a:ext uri="{FF2B5EF4-FFF2-40B4-BE49-F238E27FC236}">
                  <a16:creationId xmlns:a16="http://schemas.microsoft.com/office/drawing/2014/main" id="{4FEAFA18-8E27-0C50-6E29-15781A3F3C6E}"/>
                </a:ext>
              </a:extLst>
            </p:cNvPr>
            <p:cNvSpPr/>
            <p:nvPr/>
          </p:nvSpPr>
          <p:spPr>
            <a:xfrm>
              <a:off x="8380216"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0" y="2906915"/>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a:gradFill>
                    <a:gsLst>
                      <a:gs pos="14000">
                        <a:srgbClr val="FFFFFF"/>
                      </a:gs>
                      <a:gs pos="59000">
                        <a:srgbClr val="FFFFFF"/>
                      </a:gs>
                    </a:gsLst>
                    <a:path path="circle">
                      <a:fillToRect l="100000" t="100000"/>
                    </a:path>
                  </a:gradFill>
                  <a:latin typeface="Segoe UI Semibold"/>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7916" r="-7916"/>
            <a:stretch/>
          </p:blipFill>
          <p:spPr>
            <a:xfrm>
              <a:off x="8820372" y="2269137"/>
              <a:ext cx="472385" cy="407820"/>
            </a:xfrm>
            <a:prstGeom prst="rect">
              <a:avLst/>
            </a:prstGeom>
          </p:spPr>
        </p:pic>
        <p:sp>
          <p:nvSpPr>
            <p:cNvPr id="14" name="Rounded Rectangle 19">
              <a:extLst>
                <a:ext uri="{FF2B5EF4-FFF2-40B4-BE49-F238E27FC236}">
                  <a16:creationId xmlns:a16="http://schemas.microsoft.com/office/drawing/2014/main" id="{968F0746-C793-28A2-F1B7-B1C50A85E7B1}"/>
                </a:ext>
              </a:extLst>
            </p:cNvPr>
            <p:cNvSpPr/>
            <p:nvPr/>
          </p:nvSpPr>
          <p:spPr>
            <a:xfrm>
              <a:off x="9860986" y="2080532"/>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defTabSz="1398708" fontAlgn="base">
                <a:spcBef>
                  <a:spcPct val="0"/>
                </a:spcBef>
                <a:spcAft>
                  <a:spcPct val="0"/>
                </a:spcAft>
                <a:defRPr/>
              </a:pPr>
              <a:endParaRPr lang="en-US" sz="3000" kern="0">
                <a:solidFill>
                  <a:srgbClr val="091F2C"/>
                </a:solidFill>
                <a:latin typeface="Segoe UI"/>
                <a:cs typeface="Segoe UI" pitchFamily="34" charset="0"/>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2" y="2795025"/>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371600">
                <a:defRPr/>
              </a:pPr>
              <a:r>
                <a:rPr lang="en-US" sz="2100">
                  <a:gradFill>
                    <a:gsLst>
                      <a:gs pos="14000">
                        <a:srgbClr val="FFFFFF"/>
                      </a:gs>
                      <a:gs pos="59000">
                        <a:srgbClr val="FFFFFF"/>
                      </a:gs>
                    </a:gsLst>
                    <a:path path="circle">
                      <a:fillToRect l="100000" t="100000"/>
                    </a:path>
                  </a:gradFill>
                  <a:latin typeface="Segoe UI Semibold"/>
                </a:rPr>
                <a:t>Data</a:t>
              </a:r>
              <a:br>
                <a:rPr lang="en-US" sz="2100">
                  <a:gradFill>
                    <a:gsLst>
                      <a:gs pos="14000">
                        <a:srgbClr val="FFFFFF"/>
                      </a:gs>
                      <a:gs pos="59000">
                        <a:srgbClr val="FFFFFF"/>
                      </a:gs>
                    </a:gsLst>
                    <a:path path="circle">
                      <a:fillToRect l="100000" t="100000"/>
                    </a:path>
                  </a:gradFill>
                  <a:latin typeface="Segoe UI Semibold"/>
                </a:rPr>
              </a:br>
              <a:r>
                <a:rPr lang="en-US" sz="2100">
                  <a:gradFill>
                    <a:gsLst>
                      <a:gs pos="14000">
                        <a:srgbClr val="FFFFFF"/>
                      </a:gs>
                      <a:gs pos="59000">
                        <a:srgbClr val="FFFFFF"/>
                      </a:gs>
                    </a:gsLst>
                    <a:path path="circle">
                      <a:fillToRect l="100000" t="100000"/>
                    </a:path>
                  </a:gradFill>
                  <a:latin typeface="Segoe UI Semibold"/>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8">
              <a:alphaModFix/>
              <a:extLst>
                <a:ext uri="{96DAC541-7B7A-43D3-8B79-37D633B846F1}">
                  <asvg:svgBlip xmlns:asvg="http://schemas.microsoft.com/office/drawing/2016/SVG/main" r:embed="rId19"/>
                </a:ext>
              </a:extLst>
            </a:blip>
            <a:stretch>
              <a:fillRect/>
            </a:stretch>
          </p:blipFill>
          <p:spPr>
            <a:xfrm>
              <a:off x="10365480" y="2307261"/>
              <a:ext cx="343708" cy="345051"/>
            </a:xfrm>
            <a:prstGeom prst="rect">
              <a:avLst/>
            </a:prstGeom>
          </p:spPr>
        </p:pic>
        <p:sp>
          <p:nvSpPr>
            <p:cNvPr id="2" name="Rounded Rectangle 48">
              <a:extLst>
                <a:ext uri="{FF2B5EF4-FFF2-40B4-BE49-F238E27FC236}">
                  <a16:creationId xmlns:a16="http://schemas.microsoft.com/office/drawing/2014/main" id="{69C16A5D-FED8-0F5C-C982-19F17CE62010}"/>
                </a:ext>
              </a:extLst>
            </p:cNvPr>
            <p:cNvSpPr/>
            <p:nvPr/>
          </p:nvSpPr>
          <p:spPr>
            <a:xfrm>
              <a:off x="977343" y="4783271"/>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0" numCol="1" spcCol="0" rtlCol="0" fromWordArt="0" anchor="b" anchorCtr="0" forceAA="0" compatLnSpc="1">
              <a:prstTxWarp prst="textNoShape">
                <a:avLst/>
              </a:prstTxWarp>
              <a:noAutofit/>
            </a:bodyPr>
            <a:lstStyle/>
            <a:p>
              <a:pPr algn="ctr" defTabSz="846128" fontAlgn="base">
                <a:spcBef>
                  <a:spcPct val="0"/>
                </a:spcBef>
                <a:spcAft>
                  <a:spcPct val="0"/>
                </a:spcAft>
                <a:defRPr/>
              </a:pPr>
              <a:endParaRPr lang="en-US" sz="2700">
                <a:gradFill>
                  <a:gsLst>
                    <a:gs pos="74138">
                      <a:srgbClr val="FFFFFF"/>
                    </a:gs>
                    <a:gs pos="55000">
                      <a:srgbClr val="FFFFFF"/>
                    </a:gs>
                  </a:gsLst>
                  <a:path path="circle">
                    <a:fillToRect l="100000" t="100000"/>
                  </a:path>
                </a:gradFill>
                <a:latin typeface="Segoe UI Semibold"/>
                <a:cs typeface="Segoe UI" pitchFamily="34" charset="0"/>
              </a:endParaRPr>
            </a:p>
          </p:txBody>
        </p:sp>
        <p:sp>
          <p:nvSpPr>
            <p:cNvPr id="3" name="Rounded Rectangle 45">
              <a:extLst>
                <a:ext uri="{FF2B5EF4-FFF2-40B4-BE49-F238E27FC236}">
                  <a16:creationId xmlns:a16="http://schemas.microsoft.com/office/drawing/2014/main" id="{B85BE453-8F33-4A83-8ED1-220A5378BD96}"/>
                </a:ext>
              </a:extLst>
            </p:cNvPr>
            <p:cNvSpPr/>
            <p:nvPr/>
          </p:nvSpPr>
          <p:spPr>
            <a:xfrm>
              <a:off x="5932301" y="4890432"/>
              <a:ext cx="829287"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371600">
                <a:defRPr/>
              </a:pPr>
              <a:r>
                <a:rPr lang="en-US" sz="2700" kern="0">
                  <a:gradFill>
                    <a:gsLst>
                      <a:gs pos="14000">
                        <a:srgbClr val="FFFFFF"/>
                      </a:gs>
                      <a:gs pos="59000">
                        <a:srgbClr val="FFFFFF"/>
                      </a:gs>
                    </a:gsLst>
                    <a:path path="circle">
                      <a:fillToRect l="100000" t="100000"/>
                    </a:path>
                  </a:gradFill>
                  <a:latin typeface="Segoe UI Semibold"/>
                  <a:cs typeface="Segoe UI" panose="020B0502040204020203" pitchFamily="34" charset="0"/>
                </a:rPr>
                <a:t>Purview</a:t>
              </a:r>
            </a:p>
          </p:txBody>
        </p:sp>
        <p:sp>
          <p:nvSpPr>
            <p:cNvPr id="30" name="Rounded Rectangle 48">
              <a:extLst>
                <a:ext uri="{FF2B5EF4-FFF2-40B4-BE49-F238E27FC236}">
                  <a16:creationId xmlns:a16="http://schemas.microsoft.com/office/drawing/2014/main" id="{29921DB0-39BC-CD27-9F5F-282F07B02CAC}"/>
                </a:ext>
              </a:extLst>
            </p:cNvPr>
            <p:cNvSpPr/>
            <p:nvPr/>
          </p:nvSpPr>
          <p:spPr>
            <a:xfrm>
              <a:off x="977343" y="3606282"/>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74320" numCol="1" spcCol="0" rtlCol="0" fromWordArt="0" anchor="b" anchorCtr="0" forceAA="0" compatLnSpc="1">
              <a:prstTxWarp prst="textNoShape">
                <a:avLst/>
              </a:prstTxWarp>
              <a:noAutofit/>
            </a:bodyPr>
            <a:lstStyle/>
            <a:p>
              <a:pPr algn="ctr" defTabSz="846128" fontAlgn="base">
                <a:spcBef>
                  <a:spcPct val="0"/>
                </a:spcBef>
                <a:spcAft>
                  <a:spcPct val="0"/>
                </a:spcAft>
                <a:defRPr/>
              </a:pPr>
              <a:endParaRPr lang="en-US" sz="2700">
                <a:gradFill>
                  <a:gsLst>
                    <a:gs pos="74138">
                      <a:srgbClr val="FFFFFF"/>
                    </a:gs>
                    <a:gs pos="55000">
                      <a:srgbClr val="FFFFFF"/>
                    </a:gs>
                  </a:gsLst>
                  <a:path path="circle">
                    <a:fillToRect l="100000" t="100000"/>
                  </a:path>
                </a:gradFill>
                <a:latin typeface="Segoe UI Semibold"/>
                <a:cs typeface="Segoe UI" pitchFamily="34" charset="0"/>
              </a:endParaRPr>
            </a:p>
          </p:txBody>
        </p:sp>
        <p:sp>
          <p:nvSpPr>
            <p:cNvPr id="31" name="Rounded Rectangle 45">
              <a:extLst>
                <a:ext uri="{FF2B5EF4-FFF2-40B4-BE49-F238E27FC236}">
                  <a16:creationId xmlns:a16="http://schemas.microsoft.com/office/drawing/2014/main" id="{003502B6-3AC6-587C-1585-3AE5CFB67B50}"/>
                </a:ext>
              </a:extLst>
            </p:cNvPr>
            <p:cNvSpPr/>
            <p:nvPr/>
          </p:nvSpPr>
          <p:spPr>
            <a:xfrm>
              <a:off x="5932039" y="3757323"/>
              <a:ext cx="226583"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1371600">
                <a:defRPr/>
              </a:pPr>
              <a:r>
                <a:rPr lang="en-US" sz="2700" kern="0">
                  <a:gradFill>
                    <a:gsLst>
                      <a:gs pos="14000">
                        <a:srgbClr val="FFFFFF"/>
                      </a:gs>
                      <a:gs pos="59000">
                        <a:srgbClr val="FFFFFF"/>
                      </a:gs>
                    </a:gsLst>
                    <a:path path="circle">
                      <a:fillToRect l="100000" t="100000"/>
                    </a:path>
                  </a:gradFill>
                  <a:latin typeface="Segoe UI Semibold"/>
                  <a:cs typeface="Segoe UI" panose="020B0502040204020203" pitchFamily="34" charset="0"/>
                </a:rPr>
                <a:t>AI</a:t>
              </a:r>
            </a:p>
          </p:txBody>
        </p:sp>
        <p:pic>
          <p:nvPicPr>
            <p:cNvPr id="34" name="Picture 33">
              <a:extLst>
                <a:ext uri="{FF2B5EF4-FFF2-40B4-BE49-F238E27FC236}">
                  <a16:creationId xmlns:a16="http://schemas.microsoft.com/office/drawing/2014/main" id="{7863F3D4-BB17-733A-E5F5-4AEBBB09C4C6}"/>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5270406" y="4875444"/>
              <a:ext cx="323014" cy="323013"/>
            </a:xfrm>
            <a:prstGeom prst="rect">
              <a:avLst/>
            </a:prstGeom>
          </p:spPr>
        </p:pic>
        <p:pic>
          <p:nvPicPr>
            <p:cNvPr id="46" name="Graphic 45">
              <a:extLst>
                <a:ext uri="{FF2B5EF4-FFF2-40B4-BE49-F238E27FC236}">
                  <a16:creationId xmlns:a16="http://schemas.microsoft.com/office/drawing/2014/main" id="{6C3C673F-9738-A787-3F48-196AF9DBA4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255625" y="3710414"/>
              <a:ext cx="376174" cy="376174"/>
            </a:xfrm>
            <a:prstGeom prst="rect">
              <a:avLst/>
            </a:prstGeom>
          </p:spPr>
        </p:pic>
      </p:grpSp>
      <p:pic>
        <p:nvPicPr>
          <p:cNvPr id="37" name="Picture 36" descr="A screen shot of a computer&#10;&#10;AI-generated content may be incorrect.">
            <a:extLst>
              <a:ext uri="{FF2B5EF4-FFF2-40B4-BE49-F238E27FC236}">
                <a16:creationId xmlns:a16="http://schemas.microsoft.com/office/drawing/2014/main" id="{8B4766B1-3A0B-B9CA-CFD0-A166115DC1E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272710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9"/>
                                        </p:tgtEl>
                                        <p:attrNameLst>
                                          <p:attrName>ppt_x</p:attrName>
                                          <p:attrName>ppt_y</p:attrName>
                                        </p:attrNameLst>
                                      </p:cBhvr>
                                      <p:rCtr x="911"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42" presetClass="path" presetSubtype="0" decel="50000" fill="hold" nodeType="withEffect">
                                  <p:stCondLst>
                                    <p:cond delay="0"/>
                                  </p:stCondLst>
                                  <p:childTnLst>
                                    <p:animMotion origin="layout" path="M 0 0.02547 L 0 -3.7037E-6 " pathEditMode="relative" rAng="0" ptsTypes="AA">
                                      <p:cBhvr>
                                        <p:cTn id="15" dur="700" fill="hold"/>
                                        <p:tgtEl>
                                          <p:spTgt spid="49"/>
                                        </p:tgtEl>
                                        <p:attrNameLst>
                                          <p:attrName>ppt_x</p:attrName>
                                          <p:attrName>ppt_y</p:attrName>
                                        </p:attrNameLst>
                                      </p:cBhvr>
                                      <p:rCtr x="0" y="-1273"/>
                                    </p:animMotion>
                                  </p:childTnLst>
                                </p:cTn>
                              </p:par>
                              <p:par>
                                <p:cTn id="16" presetID="10" presetClass="entr" presetSubtype="0" fill="hold" grpId="0" nodeType="withEffect">
                                  <p:stCondLst>
                                    <p:cond delay="2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50000" fill="hold" grpId="1" nodeType="withEffect">
                                  <p:stCondLst>
                                    <p:cond delay="200"/>
                                  </p:stCondLst>
                                  <p:childTnLst>
                                    <p:animMotion origin="layout" path="M 0 0.02546 L 0 0 " pathEditMode="relative" rAng="0" ptsTypes="AA">
                                      <p:cBhvr>
                                        <p:cTn id="20" dur="700" fill="hold"/>
                                        <p:tgtEl>
                                          <p:spTgt spid="5"/>
                                        </p:tgtEl>
                                        <p:attrNameLst>
                                          <p:attrName>ppt_x</p:attrName>
                                          <p:attrName>ppt_y</p:attrName>
                                        </p:attrNameLst>
                                      </p:cBhvr>
                                      <p:rCtr x="0" y="-1273"/>
                                    </p:animMotion>
                                  </p:childTnLst>
                                </p:cTn>
                              </p:par>
                              <p:par>
                                <p:cTn id="21" presetID="10" presetClass="entr" presetSubtype="0" fill="hold" nodeType="withEffect">
                                  <p:stCondLst>
                                    <p:cond delay="2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42" presetClass="path" presetSubtype="0" decel="50000" fill="hold" nodeType="withEffect">
                                  <p:stCondLst>
                                    <p:cond delay="200"/>
                                  </p:stCondLst>
                                  <p:childTnLst>
                                    <p:animMotion origin="layout" path="M 0 0.02546 L 0 0 " pathEditMode="relative" rAng="0" ptsTypes="AA">
                                      <p:cBhvr>
                                        <p:cTn id="25" dur="700" fill="hold"/>
                                        <p:tgtEl>
                                          <p:spTgt spid="26"/>
                                        </p:tgtEl>
                                        <p:attrNameLst>
                                          <p:attrName>ppt_x</p:attrName>
                                          <p:attrName>ppt_y</p:attrName>
                                        </p:attrNameLst>
                                      </p:cBhvr>
                                      <p:rCtr x="0" y="-1273"/>
                                    </p:animMotion>
                                  </p:childTnLst>
                                </p:cTn>
                              </p:par>
                              <p:par>
                                <p:cTn id="26" presetID="10" presetClass="entr" presetSubtype="0" fill="hold" grpId="0" nodeType="withEffect">
                                  <p:stCondLst>
                                    <p:cond delay="2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42" presetClass="path" presetSubtype="0" decel="50000" fill="hold" grpId="1" nodeType="withEffect">
                                  <p:stCondLst>
                                    <p:cond delay="200"/>
                                  </p:stCondLst>
                                  <p:childTnLst>
                                    <p:animMotion origin="layout" path="M 0 0.02546 L 0 0 " pathEditMode="relative" rAng="0" ptsTypes="AA">
                                      <p:cBhvr>
                                        <p:cTn id="30" dur="700" fill="hold"/>
                                        <p:tgtEl>
                                          <p:spTgt spid="10"/>
                                        </p:tgtEl>
                                        <p:attrNameLst>
                                          <p:attrName>ppt_x</p:attrName>
                                          <p:attrName>ppt_y</p:attrName>
                                        </p:attrNameLst>
                                      </p:cBhvr>
                                      <p:rCtr x="0" y="-1273"/>
                                    </p:animMotion>
                                  </p:childTnLst>
                                </p:cTn>
                              </p:par>
                              <p:par>
                                <p:cTn id="31" presetID="10" presetClass="entr" presetSubtype="0" fill="hold" nodeType="withEffect">
                                  <p:stCondLst>
                                    <p:cond delay="2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42" presetClass="path" presetSubtype="0" decel="50000" fill="hold" nodeType="withEffect">
                                  <p:stCondLst>
                                    <p:cond delay="200"/>
                                  </p:stCondLst>
                                  <p:childTnLst>
                                    <p:animMotion origin="layout" path="M 0 0.02546 L 0 0 " pathEditMode="relative" rAng="0" ptsTypes="AA">
                                      <p:cBhvr>
                                        <p:cTn id="35" dur="700" fill="hold"/>
                                        <p:tgtEl>
                                          <p:spTgt spid="28"/>
                                        </p:tgtEl>
                                        <p:attrNameLst>
                                          <p:attrName>ppt_x</p:attrName>
                                          <p:attrName>ppt_y</p:attrName>
                                        </p:attrNameLst>
                                      </p:cBhvr>
                                      <p:rCtr x="0" y="-1273"/>
                                    </p:animMotion>
                                  </p:childTnLst>
                                </p:cTn>
                              </p:par>
                              <p:par>
                                <p:cTn id="36" presetID="10" presetClass="entr" presetSubtype="0" fill="hold" grpId="0" nodeType="withEffect">
                                  <p:stCondLst>
                                    <p:cond delay="20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42" presetClass="path" presetSubtype="0" decel="50000" fill="hold" grpId="1" nodeType="withEffect">
                                  <p:stCondLst>
                                    <p:cond delay="200"/>
                                  </p:stCondLst>
                                  <p:childTnLst>
                                    <p:animMotion origin="layout" path="M 0 0.02546 L 0 0 " pathEditMode="relative" rAng="0" ptsTypes="AA">
                                      <p:cBhvr>
                                        <p:cTn id="40" dur="700" fill="hold"/>
                                        <p:tgtEl>
                                          <p:spTgt spid="13"/>
                                        </p:tgtEl>
                                        <p:attrNameLst>
                                          <p:attrName>ppt_x</p:attrName>
                                          <p:attrName>ppt_y</p:attrName>
                                        </p:attrNameLst>
                                      </p:cBhvr>
                                      <p:rCtr x="0" y="-1273"/>
                                    </p:animMotion>
                                  </p:childTnLst>
                                </p:cTn>
                              </p:par>
                              <p:par>
                                <p:cTn id="41" presetID="10" presetClass="entr" presetSubtype="0" fill="hold" nodeType="withEffect">
                                  <p:stCondLst>
                                    <p:cond delay="2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42" presetClass="path" presetSubtype="0" decel="50000" fill="hold" nodeType="withEffect">
                                  <p:stCondLst>
                                    <p:cond delay="200"/>
                                  </p:stCondLst>
                                  <p:childTnLst>
                                    <p:animMotion origin="layout" path="M 0 0.02546 L 0 0 " pathEditMode="relative" rAng="0" ptsTypes="AA">
                                      <p:cBhvr>
                                        <p:cTn id="45" dur="700" fill="hold"/>
                                        <p:tgtEl>
                                          <p:spTgt spid="29"/>
                                        </p:tgtEl>
                                        <p:attrNameLst>
                                          <p:attrName>ppt_x</p:attrName>
                                          <p:attrName>ppt_y</p:attrName>
                                        </p:attrNameLst>
                                      </p:cBhvr>
                                      <p:rCtr x="0" y="-1273"/>
                                    </p:animMotion>
                                  </p:childTnLst>
                                </p:cTn>
                              </p:par>
                              <p:par>
                                <p:cTn id="46" presetID="10" presetClass="entr" presetSubtype="0" fill="hold" grpId="0" nodeType="withEffect">
                                  <p:stCondLst>
                                    <p:cond delay="20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42" presetClass="path" presetSubtype="0" decel="50000" fill="hold" grpId="1" nodeType="withEffect">
                                  <p:stCondLst>
                                    <p:cond delay="200"/>
                                  </p:stCondLst>
                                  <p:childTnLst>
                                    <p:animMotion origin="layout" path="M 0 0.02546 L 0 0 " pathEditMode="relative" rAng="0" ptsTypes="AA">
                                      <p:cBhvr>
                                        <p:cTn id="50" dur="700" fill="hold"/>
                                        <p:tgtEl>
                                          <p:spTgt spid="23"/>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5" grpId="0"/>
      <p:bldP spid="5" grpId="1"/>
      <p:bldP spid="10" grpId="0"/>
      <p:bldP spid="10" grpId="1"/>
      <p:bldP spid="13" grpId="0"/>
      <p:bldP spid="13" grpId="1"/>
      <p:bldP spid="23" grpId="0"/>
      <p:bldP spid="2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75A3B-D29B-0B16-5369-83583ECA00BC}"/>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836022D-9338-3230-4DDD-AFCA590FC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2173397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0C42D-DCEE-E1A9-BBBD-9C597A5D8109}"/>
            </a:ext>
          </a:extLst>
        </p:cNvPr>
        <p:cNvGrpSpPr/>
        <p:nvPr/>
      </p:nvGrpSpPr>
      <p:grpSpPr>
        <a:xfrm>
          <a:off x="0" y="0"/>
          <a:ext cx="0" cy="0"/>
          <a:chOff x="0" y="0"/>
          <a:chExt cx="0" cy="0"/>
        </a:xfrm>
      </p:grpSpPr>
      <p:pic>
        <p:nvPicPr>
          <p:cNvPr id="4" name="Picture 3" descr="A black and white text on a blue background&#10;&#10;Description automatically generated">
            <a:extLst>
              <a:ext uri="{FF2B5EF4-FFF2-40B4-BE49-F238E27FC236}">
                <a16:creationId xmlns:a16="http://schemas.microsoft.com/office/drawing/2014/main" id="{0C28A74D-9D9D-29B6-D588-CCCEFD35C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pic>
        <p:nvPicPr>
          <p:cNvPr id="1026" name="Picture 2" descr="Diagram that contains decision trees for Lakehouse and Warehouse in Microsoft Fabric.">
            <a:extLst>
              <a:ext uri="{FF2B5EF4-FFF2-40B4-BE49-F238E27FC236}">
                <a16:creationId xmlns:a16="http://schemas.microsoft.com/office/drawing/2014/main" id="{6108C1D7-6E7C-9227-47B2-7BD740D8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619500"/>
            <a:ext cx="15392400" cy="466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672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0C42D-DCEE-E1A9-BBBD-9C597A5D8109}"/>
            </a:ext>
          </a:extLst>
        </p:cNvPr>
        <p:cNvGrpSpPr/>
        <p:nvPr/>
      </p:nvGrpSpPr>
      <p:grpSpPr>
        <a:xfrm>
          <a:off x="0" y="0"/>
          <a:ext cx="0" cy="0"/>
          <a:chOff x="0" y="0"/>
          <a:chExt cx="0" cy="0"/>
        </a:xfrm>
      </p:grpSpPr>
      <p:pic>
        <p:nvPicPr>
          <p:cNvPr id="4" name="Picture 3" descr="A black and white text on a blue background&#10;&#10;Description automatically generated">
            <a:extLst>
              <a:ext uri="{FF2B5EF4-FFF2-40B4-BE49-F238E27FC236}">
                <a16:creationId xmlns:a16="http://schemas.microsoft.com/office/drawing/2014/main" id="{0C28A74D-9D9D-29B6-D588-CCCEFD35C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pic>
        <p:nvPicPr>
          <p:cNvPr id="1026" name="Picture 2" descr="Diagram that contains decision trees for Lakehouse and Warehouse in Microsoft Fabric.">
            <a:extLst>
              <a:ext uri="{FF2B5EF4-FFF2-40B4-BE49-F238E27FC236}">
                <a16:creationId xmlns:a16="http://schemas.microsoft.com/office/drawing/2014/main" id="{6108C1D7-6E7C-9227-47B2-7BD740D89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619500"/>
            <a:ext cx="15392400" cy="46698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white and blue gradient&#10;&#10;Description automatically generated">
            <a:extLst>
              <a:ext uri="{FF2B5EF4-FFF2-40B4-BE49-F238E27FC236}">
                <a16:creationId xmlns:a16="http://schemas.microsoft.com/office/drawing/2014/main" id="{1B34B3FC-5E2B-4247-62A7-B5ED7A36424B}"/>
              </a:ext>
            </a:extLst>
          </p:cNvPr>
          <p:cNvPicPr>
            <a:picLocks noChangeAspect="1"/>
          </p:cNvPicPr>
          <p:nvPr/>
        </p:nvPicPr>
        <p:blipFill>
          <a:blip r:embed="rId4"/>
          <a:stretch>
            <a:fillRect/>
          </a:stretch>
        </p:blipFill>
        <p:spPr>
          <a:xfrm>
            <a:off x="-120671" y="-67878"/>
            <a:ext cx="18408671" cy="10354878"/>
          </a:xfrm>
          <a:prstGeom prst="rect">
            <a:avLst/>
          </a:prstGeom>
        </p:spPr>
      </p:pic>
      <p:graphicFrame>
        <p:nvGraphicFramePr>
          <p:cNvPr id="3" name="Diagram 2">
            <a:extLst>
              <a:ext uri="{FF2B5EF4-FFF2-40B4-BE49-F238E27FC236}">
                <a16:creationId xmlns:a16="http://schemas.microsoft.com/office/drawing/2014/main" id="{655EB589-9398-7954-DB7C-C04957F6D0F3}"/>
              </a:ext>
            </a:extLst>
          </p:cNvPr>
          <p:cNvGraphicFramePr/>
          <p:nvPr/>
        </p:nvGraphicFramePr>
        <p:xfrm>
          <a:off x="228600" y="2786380"/>
          <a:ext cx="7848600" cy="7493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Diagram 4">
            <a:extLst>
              <a:ext uri="{FF2B5EF4-FFF2-40B4-BE49-F238E27FC236}">
                <a16:creationId xmlns:a16="http://schemas.microsoft.com/office/drawing/2014/main" id="{D95C4754-1487-6FDB-2262-089F1C7FC653}"/>
              </a:ext>
            </a:extLst>
          </p:cNvPr>
          <p:cNvGraphicFramePr/>
          <p:nvPr/>
        </p:nvGraphicFramePr>
        <p:xfrm>
          <a:off x="8839200" y="2557780"/>
          <a:ext cx="8839200" cy="7493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6" name="Picture 5" descr="Icon&#10;&#10;Description automatically generated">
            <a:extLst>
              <a:ext uri="{FF2B5EF4-FFF2-40B4-BE49-F238E27FC236}">
                <a16:creationId xmlns:a16="http://schemas.microsoft.com/office/drawing/2014/main" id="{72477DF1-35B1-F9E7-3B13-00555BA60C9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9124" y="494908"/>
            <a:ext cx="1688357" cy="1688357"/>
          </a:xfrm>
          <a:prstGeom prst="rect">
            <a:avLst/>
          </a:prstGeom>
        </p:spPr>
      </p:pic>
      <p:sp>
        <p:nvSpPr>
          <p:cNvPr id="7" name="Title 1">
            <a:extLst>
              <a:ext uri="{FF2B5EF4-FFF2-40B4-BE49-F238E27FC236}">
                <a16:creationId xmlns:a16="http://schemas.microsoft.com/office/drawing/2014/main" id="{914253F3-34EB-272F-0654-0EBD0439C856}"/>
              </a:ext>
            </a:extLst>
          </p:cNvPr>
          <p:cNvSpPr txBox="1">
            <a:spLocks/>
          </p:cNvSpPr>
          <p:nvPr/>
        </p:nvSpPr>
        <p:spPr>
          <a:xfrm>
            <a:off x="2179645" y="494908"/>
            <a:ext cx="9427138" cy="553998"/>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pPr marL="0" marR="0" lvl="0" indent="0" algn="ctr" defTabSz="914400" rtl="0" eaLnBrk="1" fontAlgn="auto" latinLnBrk="0" hangingPunct="1">
              <a:lnSpc>
                <a:spcPts val="9687"/>
              </a:lnSpc>
              <a:spcBef>
                <a:spcPts val="0"/>
              </a:spcBef>
              <a:spcAft>
                <a:spcPts val="0"/>
              </a:spcAft>
              <a:buClrTx/>
              <a:buSzTx/>
              <a:buFontTx/>
              <a:buNone/>
              <a:tabLst/>
              <a:defRPr/>
            </a:pPr>
            <a:r>
              <a:rPr kumimoji="0" lang="en-CA" sz="9600" b="1" i="0" u="none" strike="noStrike" kern="1200" cap="none" spc="0" normalizeH="0" baseline="0" noProof="0" dirty="0">
                <a:ln>
                  <a:noFill/>
                </a:ln>
                <a:solidFill>
                  <a:srgbClr val="083E30"/>
                </a:solidFill>
                <a:effectLst/>
                <a:uLnTx/>
                <a:uFillTx/>
                <a:latin typeface="Calibri"/>
                <a:ea typeface="+mn-ea"/>
                <a:cs typeface="+mn-cs"/>
              </a:rPr>
              <a:t>Microsoft Fabric</a:t>
            </a:r>
          </a:p>
        </p:txBody>
      </p:sp>
      <p:sp>
        <p:nvSpPr>
          <p:cNvPr id="8" name="Text Placeholder 103">
            <a:extLst>
              <a:ext uri="{FF2B5EF4-FFF2-40B4-BE49-F238E27FC236}">
                <a16:creationId xmlns:a16="http://schemas.microsoft.com/office/drawing/2014/main" id="{FA8F20D0-5408-1C79-A3FE-3015474918F1}"/>
              </a:ext>
            </a:extLst>
          </p:cNvPr>
          <p:cNvSpPr txBox="1">
            <a:spLocks/>
          </p:cNvSpPr>
          <p:nvPr/>
        </p:nvSpPr>
        <p:spPr>
          <a:xfrm>
            <a:off x="2928132" y="1532329"/>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49C5B1"/>
                </a:solidFill>
                <a:effectLst/>
                <a:uLnTx/>
                <a:uFillTx/>
                <a:latin typeface="Calibri"/>
                <a:ea typeface="+mn-ea"/>
                <a:cs typeface="Segoe UI" panose="020B0502040204020203" pitchFamily="34" charset="0"/>
              </a:rPr>
              <a:t>How to Choose</a:t>
            </a:r>
          </a:p>
        </p:txBody>
      </p:sp>
    </p:spTree>
    <p:extLst>
      <p:ext uri="{BB962C8B-B14F-4D97-AF65-F5344CB8AC3E}">
        <p14:creationId xmlns:p14="http://schemas.microsoft.com/office/powerpoint/2010/main" val="260046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616" y="940966"/>
            <a:ext cx="1085021" cy="1085021"/>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pic>
        <p:nvPicPr>
          <p:cNvPr id="3" name="Picture 2" descr="A computer screen shot&#10;&#10;Description automatically generated">
            <a:extLst>
              <a:ext uri="{FF2B5EF4-FFF2-40B4-BE49-F238E27FC236}">
                <a16:creationId xmlns:a16="http://schemas.microsoft.com/office/drawing/2014/main" id="{6E5D79A4-910D-2860-167E-558F9461C0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815" y="-68521"/>
            <a:ext cx="18408672" cy="10354878"/>
          </a:xfrm>
          <a:prstGeom prst="rect">
            <a:avLst/>
          </a:prstGeom>
        </p:spPr>
      </p:pic>
    </p:spTree>
    <p:extLst>
      <p:ext uri="{BB962C8B-B14F-4D97-AF65-F5344CB8AC3E}">
        <p14:creationId xmlns:p14="http://schemas.microsoft.com/office/powerpoint/2010/main" val="2231978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pic>
        <p:nvPicPr>
          <p:cNvPr id="37" name="table">
            <a:extLst>
              <a:ext uri="{FF2B5EF4-FFF2-40B4-BE49-F238E27FC236}">
                <a16:creationId xmlns:a16="http://schemas.microsoft.com/office/drawing/2014/main" id="{9986252D-AE87-F1E2-40C4-27D1F83DFAD5}"/>
              </a:ext>
            </a:extLst>
          </p:cNvPr>
          <p:cNvPicPr>
            <a:picLocks noChangeAspect="1"/>
          </p:cNvPicPr>
          <p:nvPr/>
        </p:nvPicPr>
        <p:blipFill>
          <a:blip r:embed="rId5"/>
          <a:stretch>
            <a:fillRect/>
          </a:stretch>
        </p:blipFill>
        <p:spPr>
          <a:xfrm>
            <a:off x="7012152" y="3723647"/>
            <a:ext cx="11405309" cy="4671574"/>
          </a:xfrm>
          <a:prstGeom prst="rect">
            <a:avLst/>
          </a:prstGeom>
        </p:spPr>
      </p:pic>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grpSp>
        <p:nvGrpSpPr>
          <p:cNvPr id="51" name="Group 50">
            <a:extLst>
              <a:ext uri="{FF2B5EF4-FFF2-40B4-BE49-F238E27FC236}">
                <a16:creationId xmlns:a16="http://schemas.microsoft.com/office/drawing/2014/main" id="{62BDA96F-40D6-F383-BC33-26AA228BBB59}"/>
              </a:ext>
            </a:extLst>
          </p:cNvPr>
          <p:cNvGrpSpPr/>
          <p:nvPr/>
        </p:nvGrpSpPr>
        <p:grpSpPr>
          <a:xfrm>
            <a:off x="-1854346" y="545993"/>
            <a:ext cx="20271807" cy="2629898"/>
            <a:chOff x="-11821998" y="-643609"/>
            <a:chExt cx="27029077" cy="3506530"/>
          </a:xfrm>
        </p:grpSpPr>
        <p:sp>
          <p:nvSpPr>
            <p:cNvPr id="52" name="TextBox 9">
              <a:extLst>
                <a:ext uri="{FF2B5EF4-FFF2-40B4-BE49-F238E27FC236}">
                  <a16:creationId xmlns:a16="http://schemas.microsoft.com/office/drawing/2014/main" id="{0563F0C3-E387-9174-7D89-855E0BFD20AF}"/>
                </a:ext>
              </a:extLst>
            </p:cNvPr>
            <p:cNvSpPr txBox="1"/>
            <p:nvPr/>
          </p:nvSpPr>
          <p:spPr>
            <a:xfrm>
              <a:off x="-11821998" y="-643609"/>
              <a:ext cx="15207079" cy="1714500"/>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Benefits</a:t>
              </a:r>
            </a:p>
          </p:txBody>
        </p:sp>
        <p:sp>
          <p:nvSpPr>
            <p:cNvPr id="53" name="TextBox 10">
              <a:extLst>
                <a:ext uri="{FF2B5EF4-FFF2-40B4-BE49-F238E27FC236}">
                  <a16:creationId xmlns:a16="http://schemas.microsoft.com/office/drawing/2014/main" id="{12F747FD-6F5F-06E2-DCF8-0E173704AAD3}"/>
                </a:ext>
              </a:extLst>
            </p:cNvPr>
            <p:cNvSpPr txBox="1"/>
            <p:nvPr/>
          </p:nvSpPr>
          <p:spPr>
            <a:xfrm>
              <a:off x="0" y="2042184"/>
              <a:ext cx="15207079" cy="82073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4759"/>
                </a:lnSpc>
              </a:pPr>
              <a:r>
                <a:rPr lang="en-US" sz="5400" dirty="0">
                  <a:solidFill>
                    <a:srgbClr val="0F6058"/>
                  </a:solidFill>
                  <a:latin typeface="Helios"/>
                </a:rPr>
                <a:t>Microsoft Fabric Vs Others</a:t>
              </a:r>
            </a:p>
          </p:txBody>
        </p:sp>
      </p:grpSp>
    </p:spTree>
    <p:extLst>
      <p:ext uri="{BB962C8B-B14F-4D97-AF65-F5344CB8AC3E}">
        <p14:creationId xmlns:p14="http://schemas.microsoft.com/office/powerpoint/2010/main" val="1664674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140530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One Copy</a:t>
            </a:r>
          </a:p>
        </p:txBody>
      </p:sp>
      <p:pic>
        <p:nvPicPr>
          <p:cNvPr id="10" name="Picture 9" descr="A screenshot of a computer&#10;&#10;Description automatically generated">
            <a:extLst>
              <a:ext uri="{FF2B5EF4-FFF2-40B4-BE49-F238E27FC236}">
                <a16:creationId xmlns:a16="http://schemas.microsoft.com/office/drawing/2014/main" id="{3E7BE7B3-86C1-1F01-0EE9-28830FB46A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3714" y="1769730"/>
            <a:ext cx="12204039" cy="7503224"/>
          </a:xfrm>
          <a:prstGeom prst="rect">
            <a:avLst/>
          </a:prstGeom>
        </p:spPr>
      </p:pic>
    </p:spTree>
    <p:extLst>
      <p:ext uri="{BB962C8B-B14F-4D97-AF65-F5344CB8AC3E}">
        <p14:creationId xmlns:p14="http://schemas.microsoft.com/office/powerpoint/2010/main" val="3711735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140530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No Black Box</a:t>
            </a:r>
          </a:p>
        </p:txBody>
      </p:sp>
      <p:pic>
        <p:nvPicPr>
          <p:cNvPr id="9" name="Picture 8" descr="A screenshot of a computer&#10;&#10;Description automatically generated">
            <a:extLst>
              <a:ext uri="{FF2B5EF4-FFF2-40B4-BE49-F238E27FC236}">
                <a16:creationId xmlns:a16="http://schemas.microsoft.com/office/drawing/2014/main" id="{D0E9EF0E-0033-62B7-335C-19E27E62C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312" y="1573359"/>
            <a:ext cx="12284502" cy="7971277"/>
          </a:xfrm>
          <a:prstGeom prst="rect">
            <a:avLst/>
          </a:prstGeom>
        </p:spPr>
      </p:pic>
    </p:spTree>
    <p:extLst>
      <p:ext uri="{BB962C8B-B14F-4D97-AF65-F5344CB8AC3E}">
        <p14:creationId xmlns:p14="http://schemas.microsoft.com/office/powerpoint/2010/main" val="1206608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9372545"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Optimized Development Cycle</a:t>
            </a:r>
          </a:p>
        </p:txBody>
      </p:sp>
      <p:pic>
        <p:nvPicPr>
          <p:cNvPr id="3" name="Picture 2" descr="A screenshot of a phone&#10;&#10;Description automatically generated">
            <a:extLst>
              <a:ext uri="{FF2B5EF4-FFF2-40B4-BE49-F238E27FC236}">
                <a16:creationId xmlns:a16="http://schemas.microsoft.com/office/drawing/2014/main" id="{E973273C-B478-8122-DD18-9993ED8DE7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9019" y="2191099"/>
            <a:ext cx="12129180" cy="7708768"/>
          </a:xfrm>
          <a:prstGeom prst="rect">
            <a:avLst/>
          </a:prstGeom>
        </p:spPr>
      </p:pic>
    </p:spTree>
    <p:extLst>
      <p:ext uri="{BB962C8B-B14F-4D97-AF65-F5344CB8AC3E}">
        <p14:creationId xmlns:p14="http://schemas.microsoft.com/office/powerpoint/2010/main" val="353400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on a white background&#10;&#10;AI-generated content may be incorrect.">
            <a:extLst>
              <a:ext uri="{FF2B5EF4-FFF2-40B4-BE49-F238E27FC236}">
                <a16:creationId xmlns:a16="http://schemas.microsoft.com/office/drawing/2014/main" id="{ABDD2E67-7A45-08BF-439F-5218680BE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3294" y="2309611"/>
            <a:ext cx="6791861" cy="6791861"/>
          </a:xfrm>
          <a:prstGeom prst="rect">
            <a:avLst/>
          </a:prstGeom>
        </p:spPr>
      </p:pic>
      <p:sp>
        <p:nvSpPr>
          <p:cNvPr id="4" name="TextBox 5">
            <a:extLst>
              <a:ext uri="{FF2B5EF4-FFF2-40B4-BE49-F238E27FC236}">
                <a16:creationId xmlns:a16="http://schemas.microsoft.com/office/drawing/2014/main" id="{1F8FC576-06D6-63C6-B1EC-1B5AEBBD3F88}"/>
              </a:ext>
            </a:extLst>
          </p:cNvPr>
          <p:cNvSpPr txBox="1"/>
          <p:nvPr/>
        </p:nvSpPr>
        <p:spPr>
          <a:xfrm>
            <a:off x="0" y="278159"/>
            <a:ext cx="18287999" cy="1243930"/>
          </a:xfrm>
          <a:prstGeom prst="rect">
            <a:avLst/>
          </a:prstGeom>
        </p:spPr>
        <p:txBody>
          <a:bodyPr wrap="square" lIns="0" tIns="0" rIns="0" bIns="0" rtlCol="0" anchor="t">
            <a:spAutoFit/>
          </a:bodyPr>
          <a:lstStyle/>
          <a:p>
            <a:pPr algn="ctr">
              <a:lnSpc>
                <a:spcPts val="9683"/>
              </a:lnSpc>
            </a:pPr>
            <a:r>
              <a:rPr lang="en-US" sz="8800" dirty="0">
                <a:solidFill>
                  <a:schemeClr val="bg1"/>
                </a:solidFill>
              </a:rPr>
              <a:t>Power BI Course with Certificate</a:t>
            </a:r>
            <a:endParaRPr lang="en-US" sz="8005" b="1" dirty="0">
              <a:solidFill>
                <a:schemeClr val="bg1"/>
              </a:solidFill>
            </a:endParaRPr>
          </a:p>
        </p:txBody>
      </p:sp>
    </p:spTree>
    <p:extLst>
      <p:ext uri="{BB962C8B-B14F-4D97-AF65-F5344CB8AC3E}">
        <p14:creationId xmlns:p14="http://schemas.microsoft.com/office/powerpoint/2010/main" val="341923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180" y="2756694"/>
            <a:ext cx="4202534" cy="4202534"/>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9372545"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Cost</a:t>
            </a:r>
          </a:p>
        </p:txBody>
      </p:sp>
      <p:pic>
        <p:nvPicPr>
          <p:cNvPr id="5" name="Picture 4" descr="A screenshot of a phone&#10;&#10;Description automatically generated">
            <a:extLst>
              <a:ext uri="{FF2B5EF4-FFF2-40B4-BE49-F238E27FC236}">
                <a16:creationId xmlns:a16="http://schemas.microsoft.com/office/drawing/2014/main" id="{4F0535FA-CDDF-ADC9-9077-A652B7574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3449" y="2753763"/>
            <a:ext cx="11885242" cy="5755993"/>
          </a:xfrm>
          <a:prstGeom prst="rect">
            <a:avLst/>
          </a:prstGeom>
        </p:spPr>
      </p:pic>
    </p:spTree>
    <p:extLst>
      <p:ext uri="{BB962C8B-B14F-4D97-AF65-F5344CB8AC3E}">
        <p14:creationId xmlns:p14="http://schemas.microsoft.com/office/powerpoint/2010/main" val="4062863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97" y="266700"/>
            <a:ext cx="1340903" cy="1340903"/>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752600" y="545993"/>
            <a:ext cx="1576559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Fabric Pricing pay as you go</a:t>
            </a:r>
          </a:p>
        </p:txBody>
      </p:sp>
      <p:graphicFrame>
        <p:nvGraphicFramePr>
          <p:cNvPr id="3" name="Table 2">
            <a:extLst>
              <a:ext uri="{FF2B5EF4-FFF2-40B4-BE49-F238E27FC236}">
                <a16:creationId xmlns:a16="http://schemas.microsoft.com/office/drawing/2014/main" id="{91E4AF62-EBE3-1457-5D16-2990840926A2}"/>
              </a:ext>
            </a:extLst>
          </p:cNvPr>
          <p:cNvGraphicFramePr>
            <a:graphicFrameLocks noGrp="1"/>
          </p:cNvGraphicFramePr>
          <p:nvPr/>
        </p:nvGraphicFramePr>
        <p:xfrm>
          <a:off x="2767403" y="1769730"/>
          <a:ext cx="14642772" cy="7674976"/>
        </p:xfrm>
        <a:graphic>
          <a:graphicData uri="http://schemas.openxmlformats.org/drawingml/2006/table">
            <a:tbl>
              <a:tblPr/>
              <a:tblGrid>
                <a:gridCol w="3660693">
                  <a:extLst>
                    <a:ext uri="{9D8B030D-6E8A-4147-A177-3AD203B41FA5}">
                      <a16:colId xmlns:a16="http://schemas.microsoft.com/office/drawing/2014/main" val="2554101767"/>
                    </a:ext>
                  </a:extLst>
                </a:gridCol>
                <a:gridCol w="3660693">
                  <a:extLst>
                    <a:ext uri="{9D8B030D-6E8A-4147-A177-3AD203B41FA5}">
                      <a16:colId xmlns:a16="http://schemas.microsoft.com/office/drawing/2014/main" val="144270125"/>
                    </a:ext>
                  </a:extLst>
                </a:gridCol>
                <a:gridCol w="3660693">
                  <a:extLst>
                    <a:ext uri="{9D8B030D-6E8A-4147-A177-3AD203B41FA5}">
                      <a16:colId xmlns:a16="http://schemas.microsoft.com/office/drawing/2014/main" val="4046246804"/>
                    </a:ext>
                  </a:extLst>
                </a:gridCol>
                <a:gridCol w="3660693">
                  <a:extLst>
                    <a:ext uri="{9D8B030D-6E8A-4147-A177-3AD203B41FA5}">
                      <a16:colId xmlns:a16="http://schemas.microsoft.com/office/drawing/2014/main" val="837200903"/>
                    </a:ext>
                  </a:extLst>
                </a:gridCol>
              </a:tblGrid>
              <a:tr h="425813">
                <a:tc>
                  <a:txBody>
                    <a:bodyPr/>
                    <a:lstStyle/>
                    <a:p>
                      <a:pPr algn="l" fontAlgn="t"/>
                      <a:r>
                        <a:rPr lang="en-IN" sz="1000" b="1">
                          <a:effectLst/>
                          <a:highlight>
                            <a:srgbClr val="EAEBEC"/>
                          </a:highlight>
                        </a:rPr>
                        <a:t>SKU</a:t>
                      </a:r>
                    </a:p>
                  </a:txBody>
                  <a:tcPr marL="50288" marR="50288" marT="50288" marB="50288">
                    <a:lnL>
                      <a:noFill/>
                    </a:lnL>
                    <a:lnR>
                      <a:noFill/>
                    </a:lnR>
                    <a:lnT>
                      <a:noFill/>
                    </a:lnT>
                    <a:lnB>
                      <a:noFill/>
                    </a:lnB>
                    <a:solidFill>
                      <a:srgbClr val="EAEBEC"/>
                    </a:solidFill>
                  </a:tcPr>
                </a:tc>
                <a:tc>
                  <a:txBody>
                    <a:bodyPr/>
                    <a:lstStyle/>
                    <a:p>
                      <a:pPr algn="l" fontAlgn="t"/>
                      <a:r>
                        <a:rPr lang="en-IN" sz="1000" b="1">
                          <a:effectLst/>
                          <a:highlight>
                            <a:srgbClr val="EAEBEC"/>
                          </a:highlight>
                        </a:rPr>
                        <a:t>Capacity unit (CU)</a:t>
                      </a:r>
                    </a:p>
                  </a:txBody>
                  <a:tcPr marL="50288" marR="50288" marT="50288" marB="50288">
                    <a:lnL>
                      <a:noFill/>
                    </a:lnL>
                    <a:lnR>
                      <a:noFill/>
                    </a:lnR>
                    <a:lnT>
                      <a:noFill/>
                    </a:lnT>
                    <a:lnB>
                      <a:noFill/>
                    </a:lnB>
                    <a:solidFill>
                      <a:srgbClr val="EAEBEC"/>
                    </a:solidFill>
                  </a:tcPr>
                </a:tc>
                <a:tc>
                  <a:txBody>
                    <a:bodyPr/>
                    <a:lstStyle/>
                    <a:p>
                      <a:pPr algn="l" fontAlgn="t"/>
                      <a:r>
                        <a:rPr lang="en-IN" sz="1000" b="1">
                          <a:effectLst/>
                          <a:highlight>
                            <a:srgbClr val="EAEBEC"/>
                          </a:highlight>
                        </a:rPr>
                        <a:t>Pay-as-you-go</a:t>
                      </a:r>
                    </a:p>
                  </a:txBody>
                  <a:tcPr marL="50288" marR="50288" marT="50288" marB="50288">
                    <a:lnL>
                      <a:noFill/>
                    </a:lnL>
                    <a:lnR>
                      <a:noFill/>
                    </a:lnR>
                    <a:lnT>
                      <a:noFill/>
                    </a:lnT>
                    <a:lnB>
                      <a:noFill/>
                    </a:lnB>
                    <a:solidFill>
                      <a:srgbClr val="EAEBEC"/>
                    </a:solidFill>
                  </a:tcPr>
                </a:tc>
                <a:tc>
                  <a:txBody>
                    <a:bodyPr/>
                    <a:lstStyle/>
                    <a:p>
                      <a:pPr algn="l" fontAlgn="t"/>
                      <a:r>
                        <a:rPr lang="en-IN" sz="1000" b="1">
                          <a:effectLst/>
                          <a:highlight>
                            <a:srgbClr val="EAEBEC"/>
                          </a:highlight>
                        </a:rPr>
                        <a:t>Reservation</a:t>
                      </a:r>
                    </a:p>
                  </a:txBody>
                  <a:tcPr marL="50288" marR="50288" marT="50288" marB="50288">
                    <a:lnL>
                      <a:noFill/>
                    </a:lnL>
                    <a:lnR>
                      <a:noFill/>
                    </a:lnR>
                    <a:lnT>
                      <a:noFill/>
                    </a:lnT>
                    <a:lnB>
                      <a:noFill/>
                    </a:lnB>
                    <a:solidFill>
                      <a:srgbClr val="EAEBEC"/>
                    </a:solidFill>
                  </a:tcPr>
                </a:tc>
                <a:extLst>
                  <a:ext uri="{0D108BD9-81ED-4DB2-BD59-A6C34878D82A}">
                    <a16:rowId xmlns:a16="http://schemas.microsoft.com/office/drawing/2014/main" val="4219788834"/>
                  </a:ext>
                </a:extLst>
              </a:tr>
              <a:tr h="682335">
                <a:tc>
                  <a:txBody>
                    <a:bodyPr/>
                    <a:lstStyle/>
                    <a:p>
                      <a:pPr algn="l" fontAlgn="t"/>
                      <a:r>
                        <a:rPr lang="en-IN" sz="1000">
                          <a:effectLst/>
                        </a:rPr>
                        <a:t>F 2</a:t>
                      </a:r>
                    </a:p>
                  </a:txBody>
                  <a:tcPr marL="50288" marR="50288" marT="50288" marB="50288">
                    <a:lnL>
                      <a:noFill/>
                    </a:lnL>
                    <a:lnR>
                      <a:noFill/>
                    </a:lnR>
                    <a:lnT>
                      <a:noFill/>
                    </a:lnT>
                    <a:lnB>
                      <a:noFill/>
                    </a:lnB>
                    <a:solidFill>
                      <a:srgbClr val="F4F5F6"/>
                    </a:solidFill>
                  </a:tcPr>
                </a:tc>
                <a:tc>
                  <a:txBody>
                    <a:bodyPr/>
                    <a:lstStyle/>
                    <a:p>
                      <a:pPr fontAlgn="t"/>
                      <a:r>
                        <a:rPr lang="en-IN" sz="1000">
                          <a:effectLst/>
                        </a:rPr>
                        <a:t>2</a:t>
                      </a:r>
                    </a:p>
                  </a:txBody>
                  <a:tcPr marL="50288" marR="50288" marT="50288" marB="50288">
                    <a:lnL>
                      <a:noFill/>
                    </a:lnL>
                    <a:lnR>
                      <a:noFill/>
                    </a:lnR>
                    <a:lnT>
                      <a:noFill/>
                    </a:lnT>
                    <a:lnB>
                      <a:noFill/>
                    </a:lnB>
                    <a:solidFill>
                      <a:srgbClr val="F4F5F6"/>
                    </a:solidFill>
                  </a:tcPr>
                </a:tc>
                <a:tc>
                  <a:txBody>
                    <a:bodyPr/>
                    <a:lstStyle/>
                    <a:p>
                      <a:pPr fontAlgn="t"/>
                      <a:r>
                        <a:rPr lang="en-IN" sz="1000" b="1">
                          <a:effectLst/>
                        </a:rPr>
                        <a:t>$262.80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1689652181"/>
                  </a:ext>
                </a:extLst>
              </a:tr>
              <a:tr h="682335">
                <a:tc>
                  <a:txBody>
                    <a:bodyPr/>
                    <a:lstStyle/>
                    <a:p>
                      <a:pPr algn="l" fontAlgn="t"/>
                      <a:r>
                        <a:rPr lang="en-IN" sz="1000">
                          <a:effectLst/>
                        </a:rPr>
                        <a:t>F 4</a:t>
                      </a:r>
                    </a:p>
                  </a:txBody>
                  <a:tcPr marL="50288" marR="50288" marT="50288" marB="50288">
                    <a:lnL>
                      <a:noFill/>
                    </a:lnL>
                    <a:lnR>
                      <a:noFill/>
                    </a:lnR>
                    <a:lnT>
                      <a:noFill/>
                    </a:lnT>
                    <a:lnB>
                      <a:noFill/>
                    </a:lnB>
                    <a:solidFill>
                      <a:srgbClr val="FFFFFF"/>
                    </a:solidFill>
                  </a:tcPr>
                </a:tc>
                <a:tc>
                  <a:txBody>
                    <a:bodyPr/>
                    <a:lstStyle/>
                    <a:p>
                      <a:pPr fontAlgn="t"/>
                      <a:r>
                        <a:rPr lang="en-IN" sz="1000">
                          <a:effectLst/>
                        </a:rPr>
                        <a:t>4</a:t>
                      </a:r>
                    </a:p>
                  </a:txBody>
                  <a:tcPr marL="50288" marR="50288" marT="50288" marB="50288">
                    <a:lnL>
                      <a:noFill/>
                    </a:lnL>
                    <a:lnR>
                      <a:noFill/>
                    </a:lnR>
                    <a:lnT>
                      <a:noFill/>
                    </a:lnT>
                    <a:lnB>
                      <a:noFill/>
                    </a:lnB>
                    <a:solidFill>
                      <a:srgbClr val="FFFFFF"/>
                    </a:solidFill>
                  </a:tcPr>
                </a:tc>
                <a:tc>
                  <a:txBody>
                    <a:bodyPr/>
                    <a:lstStyle/>
                    <a:p>
                      <a:pPr fontAlgn="t"/>
                      <a:r>
                        <a:rPr lang="en-IN" sz="1000" b="1">
                          <a:effectLst/>
                        </a:rPr>
                        <a:t>$525.60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2287195429"/>
                  </a:ext>
                </a:extLst>
              </a:tr>
              <a:tr h="682335">
                <a:tc>
                  <a:txBody>
                    <a:bodyPr/>
                    <a:lstStyle/>
                    <a:p>
                      <a:pPr algn="l" fontAlgn="t"/>
                      <a:r>
                        <a:rPr lang="en-IN" sz="1000">
                          <a:effectLst/>
                        </a:rPr>
                        <a:t>F 8</a:t>
                      </a:r>
                    </a:p>
                  </a:txBody>
                  <a:tcPr marL="50288" marR="50288" marT="50288" marB="50288">
                    <a:lnL>
                      <a:noFill/>
                    </a:lnL>
                    <a:lnR>
                      <a:noFill/>
                    </a:lnR>
                    <a:lnT>
                      <a:noFill/>
                    </a:lnT>
                    <a:lnB>
                      <a:noFill/>
                    </a:lnB>
                    <a:solidFill>
                      <a:srgbClr val="F4F5F6"/>
                    </a:solidFill>
                  </a:tcPr>
                </a:tc>
                <a:tc>
                  <a:txBody>
                    <a:bodyPr/>
                    <a:lstStyle/>
                    <a:p>
                      <a:pPr fontAlgn="t"/>
                      <a:r>
                        <a:rPr lang="en-IN" sz="1000">
                          <a:effectLst/>
                        </a:rPr>
                        <a:t>8</a:t>
                      </a:r>
                    </a:p>
                  </a:txBody>
                  <a:tcPr marL="50288" marR="50288" marT="50288" marB="50288">
                    <a:lnL>
                      <a:noFill/>
                    </a:lnL>
                    <a:lnR>
                      <a:noFill/>
                    </a:lnR>
                    <a:lnT>
                      <a:noFill/>
                    </a:lnT>
                    <a:lnB>
                      <a:noFill/>
                    </a:lnB>
                    <a:solidFill>
                      <a:srgbClr val="F4F5F6"/>
                    </a:solidFill>
                  </a:tcPr>
                </a:tc>
                <a:tc>
                  <a:txBody>
                    <a:bodyPr/>
                    <a:lstStyle/>
                    <a:p>
                      <a:pPr fontAlgn="t"/>
                      <a:r>
                        <a:rPr lang="en-IN" sz="1000" b="1">
                          <a:effectLst/>
                        </a:rPr>
                        <a:t>$1,051.20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3466141399"/>
                  </a:ext>
                </a:extLst>
              </a:tr>
              <a:tr h="682335">
                <a:tc>
                  <a:txBody>
                    <a:bodyPr/>
                    <a:lstStyle/>
                    <a:p>
                      <a:pPr algn="l" fontAlgn="t"/>
                      <a:r>
                        <a:rPr lang="en-IN" sz="1000">
                          <a:effectLst/>
                        </a:rPr>
                        <a:t>F 16</a:t>
                      </a:r>
                    </a:p>
                  </a:txBody>
                  <a:tcPr marL="50288" marR="50288" marT="50288" marB="50288">
                    <a:lnL>
                      <a:noFill/>
                    </a:lnL>
                    <a:lnR>
                      <a:noFill/>
                    </a:lnR>
                    <a:lnT>
                      <a:noFill/>
                    </a:lnT>
                    <a:lnB>
                      <a:noFill/>
                    </a:lnB>
                    <a:solidFill>
                      <a:srgbClr val="FFFFFF"/>
                    </a:solidFill>
                  </a:tcPr>
                </a:tc>
                <a:tc>
                  <a:txBody>
                    <a:bodyPr/>
                    <a:lstStyle/>
                    <a:p>
                      <a:pPr fontAlgn="t"/>
                      <a:r>
                        <a:rPr lang="en-IN" sz="1000">
                          <a:effectLst/>
                        </a:rPr>
                        <a:t>16</a:t>
                      </a:r>
                    </a:p>
                  </a:txBody>
                  <a:tcPr marL="50288" marR="50288" marT="50288" marB="50288">
                    <a:lnL>
                      <a:noFill/>
                    </a:lnL>
                    <a:lnR>
                      <a:noFill/>
                    </a:lnR>
                    <a:lnT>
                      <a:noFill/>
                    </a:lnT>
                    <a:lnB>
                      <a:noFill/>
                    </a:lnB>
                    <a:solidFill>
                      <a:srgbClr val="FFFFFF"/>
                    </a:solidFill>
                  </a:tcPr>
                </a:tc>
                <a:tc>
                  <a:txBody>
                    <a:bodyPr/>
                    <a:lstStyle/>
                    <a:p>
                      <a:pPr fontAlgn="t"/>
                      <a:r>
                        <a:rPr lang="en-IN" sz="1000" b="1">
                          <a:effectLst/>
                        </a:rPr>
                        <a:t>$2,102.40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646634865"/>
                  </a:ext>
                </a:extLst>
              </a:tr>
              <a:tr h="682335">
                <a:tc>
                  <a:txBody>
                    <a:bodyPr/>
                    <a:lstStyle/>
                    <a:p>
                      <a:pPr algn="l" fontAlgn="t"/>
                      <a:r>
                        <a:rPr lang="en-IN" sz="1000">
                          <a:effectLst/>
                        </a:rPr>
                        <a:t>F 32</a:t>
                      </a:r>
                    </a:p>
                  </a:txBody>
                  <a:tcPr marL="50288" marR="50288" marT="50288" marB="50288">
                    <a:lnL>
                      <a:noFill/>
                    </a:lnL>
                    <a:lnR>
                      <a:noFill/>
                    </a:lnR>
                    <a:lnT>
                      <a:noFill/>
                    </a:lnT>
                    <a:lnB>
                      <a:noFill/>
                    </a:lnB>
                    <a:solidFill>
                      <a:srgbClr val="F4F5F6"/>
                    </a:solidFill>
                  </a:tcPr>
                </a:tc>
                <a:tc>
                  <a:txBody>
                    <a:bodyPr/>
                    <a:lstStyle/>
                    <a:p>
                      <a:pPr fontAlgn="t"/>
                      <a:r>
                        <a:rPr lang="en-IN" sz="1000">
                          <a:effectLst/>
                        </a:rPr>
                        <a:t>32</a:t>
                      </a:r>
                    </a:p>
                  </a:txBody>
                  <a:tcPr marL="50288" marR="50288" marT="50288" marB="50288">
                    <a:lnL>
                      <a:noFill/>
                    </a:lnL>
                    <a:lnR>
                      <a:noFill/>
                    </a:lnR>
                    <a:lnT>
                      <a:noFill/>
                    </a:lnT>
                    <a:lnB>
                      <a:noFill/>
                    </a:lnB>
                    <a:solidFill>
                      <a:srgbClr val="F4F5F6"/>
                    </a:solidFill>
                  </a:tcPr>
                </a:tc>
                <a:tc>
                  <a:txBody>
                    <a:bodyPr/>
                    <a:lstStyle/>
                    <a:p>
                      <a:pPr fontAlgn="t"/>
                      <a:r>
                        <a:rPr lang="en-IN" sz="1000" b="1">
                          <a:effectLst/>
                        </a:rPr>
                        <a:t>$4,204.80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dirty="0">
                          <a:effectLst/>
                        </a:rPr>
                        <a:t>N/A</a:t>
                      </a:r>
                      <a:br>
                        <a:rPr lang="en-IN" sz="1000" dirty="0">
                          <a:effectLst/>
                        </a:rPr>
                      </a:br>
                      <a:endParaRPr lang="en-IN" sz="1000" dirty="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4152572281"/>
                  </a:ext>
                </a:extLst>
              </a:tr>
              <a:tr h="682335">
                <a:tc>
                  <a:txBody>
                    <a:bodyPr/>
                    <a:lstStyle/>
                    <a:p>
                      <a:pPr algn="l" fontAlgn="t"/>
                      <a:r>
                        <a:rPr lang="en-IN" sz="1000">
                          <a:effectLst/>
                        </a:rPr>
                        <a:t>F 64</a:t>
                      </a:r>
                    </a:p>
                  </a:txBody>
                  <a:tcPr marL="50288" marR="50288" marT="50288" marB="50288">
                    <a:lnL>
                      <a:noFill/>
                    </a:lnL>
                    <a:lnR>
                      <a:noFill/>
                    </a:lnR>
                    <a:lnT>
                      <a:noFill/>
                    </a:lnT>
                    <a:lnB>
                      <a:noFill/>
                    </a:lnB>
                    <a:solidFill>
                      <a:srgbClr val="FFFFFF"/>
                    </a:solidFill>
                  </a:tcPr>
                </a:tc>
                <a:tc>
                  <a:txBody>
                    <a:bodyPr/>
                    <a:lstStyle/>
                    <a:p>
                      <a:pPr fontAlgn="t"/>
                      <a:r>
                        <a:rPr lang="en-IN" sz="1000">
                          <a:effectLst/>
                        </a:rPr>
                        <a:t>64</a:t>
                      </a:r>
                    </a:p>
                  </a:txBody>
                  <a:tcPr marL="50288" marR="50288" marT="50288" marB="50288">
                    <a:lnL>
                      <a:noFill/>
                    </a:lnL>
                    <a:lnR>
                      <a:noFill/>
                    </a:lnR>
                    <a:lnT>
                      <a:noFill/>
                    </a:lnT>
                    <a:lnB>
                      <a:noFill/>
                    </a:lnB>
                    <a:solidFill>
                      <a:srgbClr val="FFFFFF"/>
                    </a:solidFill>
                  </a:tcPr>
                </a:tc>
                <a:tc>
                  <a:txBody>
                    <a:bodyPr/>
                    <a:lstStyle/>
                    <a:p>
                      <a:pPr fontAlgn="t"/>
                      <a:r>
                        <a:rPr lang="en-IN" sz="1000" b="1">
                          <a:effectLst/>
                        </a:rPr>
                        <a:t>$8,409.60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2746314265"/>
                  </a:ext>
                </a:extLst>
              </a:tr>
              <a:tr h="682335">
                <a:tc>
                  <a:txBody>
                    <a:bodyPr/>
                    <a:lstStyle/>
                    <a:p>
                      <a:pPr algn="l" fontAlgn="t"/>
                      <a:r>
                        <a:rPr lang="en-IN" sz="1000">
                          <a:effectLst/>
                        </a:rPr>
                        <a:t>F 128</a:t>
                      </a:r>
                    </a:p>
                  </a:txBody>
                  <a:tcPr marL="50288" marR="50288" marT="50288" marB="50288">
                    <a:lnL>
                      <a:noFill/>
                    </a:lnL>
                    <a:lnR>
                      <a:noFill/>
                    </a:lnR>
                    <a:lnT>
                      <a:noFill/>
                    </a:lnT>
                    <a:lnB>
                      <a:noFill/>
                    </a:lnB>
                    <a:solidFill>
                      <a:srgbClr val="F4F5F6"/>
                    </a:solidFill>
                  </a:tcPr>
                </a:tc>
                <a:tc>
                  <a:txBody>
                    <a:bodyPr/>
                    <a:lstStyle/>
                    <a:p>
                      <a:pPr fontAlgn="t"/>
                      <a:r>
                        <a:rPr lang="en-IN" sz="1000">
                          <a:effectLst/>
                        </a:rPr>
                        <a:t>128</a:t>
                      </a:r>
                    </a:p>
                  </a:txBody>
                  <a:tcPr marL="50288" marR="50288" marT="50288" marB="50288">
                    <a:lnL>
                      <a:noFill/>
                    </a:lnL>
                    <a:lnR>
                      <a:noFill/>
                    </a:lnR>
                    <a:lnT>
                      <a:noFill/>
                    </a:lnT>
                    <a:lnB>
                      <a:noFill/>
                    </a:lnB>
                    <a:solidFill>
                      <a:srgbClr val="F4F5F6"/>
                    </a:solidFill>
                  </a:tcPr>
                </a:tc>
                <a:tc>
                  <a:txBody>
                    <a:bodyPr/>
                    <a:lstStyle/>
                    <a:p>
                      <a:pPr fontAlgn="t"/>
                      <a:r>
                        <a:rPr lang="en-IN" sz="1000" b="1">
                          <a:effectLst/>
                        </a:rPr>
                        <a:t>$16,819.20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766339069"/>
                  </a:ext>
                </a:extLst>
              </a:tr>
              <a:tr h="682335">
                <a:tc>
                  <a:txBody>
                    <a:bodyPr/>
                    <a:lstStyle/>
                    <a:p>
                      <a:pPr algn="l" fontAlgn="t"/>
                      <a:r>
                        <a:rPr lang="en-IN" sz="1000">
                          <a:effectLst/>
                        </a:rPr>
                        <a:t>F 256</a:t>
                      </a:r>
                    </a:p>
                  </a:txBody>
                  <a:tcPr marL="50288" marR="50288" marT="50288" marB="50288">
                    <a:lnL>
                      <a:noFill/>
                    </a:lnL>
                    <a:lnR>
                      <a:noFill/>
                    </a:lnR>
                    <a:lnT>
                      <a:noFill/>
                    </a:lnT>
                    <a:lnB>
                      <a:noFill/>
                    </a:lnB>
                    <a:solidFill>
                      <a:srgbClr val="FFFFFF"/>
                    </a:solidFill>
                  </a:tcPr>
                </a:tc>
                <a:tc>
                  <a:txBody>
                    <a:bodyPr/>
                    <a:lstStyle/>
                    <a:p>
                      <a:pPr fontAlgn="t"/>
                      <a:r>
                        <a:rPr lang="en-IN" sz="1000">
                          <a:effectLst/>
                        </a:rPr>
                        <a:t>256</a:t>
                      </a:r>
                    </a:p>
                  </a:txBody>
                  <a:tcPr marL="50288" marR="50288" marT="50288" marB="50288">
                    <a:lnL>
                      <a:noFill/>
                    </a:lnL>
                    <a:lnR>
                      <a:noFill/>
                    </a:lnR>
                    <a:lnT>
                      <a:noFill/>
                    </a:lnT>
                    <a:lnB>
                      <a:noFill/>
                    </a:lnB>
                    <a:solidFill>
                      <a:srgbClr val="FFFFFF"/>
                    </a:solidFill>
                  </a:tcPr>
                </a:tc>
                <a:tc>
                  <a:txBody>
                    <a:bodyPr/>
                    <a:lstStyle/>
                    <a:p>
                      <a:pPr fontAlgn="t"/>
                      <a:r>
                        <a:rPr lang="en-IN" sz="1000" b="1">
                          <a:effectLst/>
                        </a:rPr>
                        <a:t>$33,638.40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1202582296"/>
                  </a:ext>
                </a:extLst>
              </a:tr>
              <a:tr h="682335">
                <a:tc>
                  <a:txBody>
                    <a:bodyPr/>
                    <a:lstStyle/>
                    <a:p>
                      <a:pPr algn="l" fontAlgn="t"/>
                      <a:r>
                        <a:rPr lang="en-IN" sz="1000">
                          <a:effectLst/>
                        </a:rPr>
                        <a:t>F 512</a:t>
                      </a:r>
                    </a:p>
                  </a:txBody>
                  <a:tcPr marL="50288" marR="50288" marT="50288" marB="50288">
                    <a:lnL>
                      <a:noFill/>
                    </a:lnL>
                    <a:lnR>
                      <a:noFill/>
                    </a:lnR>
                    <a:lnT>
                      <a:noFill/>
                    </a:lnT>
                    <a:lnB>
                      <a:noFill/>
                    </a:lnB>
                    <a:solidFill>
                      <a:srgbClr val="F4F5F6"/>
                    </a:solidFill>
                  </a:tcPr>
                </a:tc>
                <a:tc>
                  <a:txBody>
                    <a:bodyPr/>
                    <a:lstStyle/>
                    <a:p>
                      <a:pPr fontAlgn="t"/>
                      <a:r>
                        <a:rPr lang="en-IN" sz="1000">
                          <a:effectLst/>
                        </a:rPr>
                        <a:t>512</a:t>
                      </a:r>
                    </a:p>
                  </a:txBody>
                  <a:tcPr marL="50288" marR="50288" marT="50288" marB="50288">
                    <a:lnL>
                      <a:noFill/>
                    </a:lnL>
                    <a:lnR>
                      <a:noFill/>
                    </a:lnR>
                    <a:lnT>
                      <a:noFill/>
                    </a:lnT>
                    <a:lnB>
                      <a:noFill/>
                    </a:lnB>
                    <a:solidFill>
                      <a:srgbClr val="F4F5F6"/>
                    </a:solidFill>
                  </a:tcPr>
                </a:tc>
                <a:tc>
                  <a:txBody>
                    <a:bodyPr/>
                    <a:lstStyle/>
                    <a:p>
                      <a:pPr fontAlgn="t"/>
                      <a:r>
                        <a:rPr lang="en-IN" sz="1000" b="1">
                          <a:effectLst/>
                        </a:rPr>
                        <a:t>$67,276.80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3673598057"/>
                  </a:ext>
                </a:extLst>
              </a:tr>
              <a:tr h="682335">
                <a:tc>
                  <a:txBody>
                    <a:bodyPr/>
                    <a:lstStyle/>
                    <a:p>
                      <a:pPr algn="l" fontAlgn="t"/>
                      <a:r>
                        <a:rPr lang="en-IN" sz="1000">
                          <a:effectLst/>
                        </a:rPr>
                        <a:t>F 1024</a:t>
                      </a:r>
                    </a:p>
                  </a:txBody>
                  <a:tcPr marL="50288" marR="50288" marT="50288" marB="50288">
                    <a:lnL>
                      <a:noFill/>
                    </a:lnL>
                    <a:lnR>
                      <a:noFill/>
                    </a:lnR>
                    <a:lnT>
                      <a:noFill/>
                    </a:lnT>
                    <a:lnB>
                      <a:noFill/>
                    </a:lnB>
                    <a:solidFill>
                      <a:srgbClr val="FFFFFF"/>
                    </a:solidFill>
                  </a:tcPr>
                </a:tc>
                <a:tc>
                  <a:txBody>
                    <a:bodyPr/>
                    <a:lstStyle/>
                    <a:p>
                      <a:pPr fontAlgn="t"/>
                      <a:r>
                        <a:rPr lang="en-IN" sz="1000">
                          <a:effectLst/>
                        </a:rPr>
                        <a:t>1024</a:t>
                      </a:r>
                    </a:p>
                  </a:txBody>
                  <a:tcPr marL="50288" marR="50288" marT="50288" marB="50288">
                    <a:lnL>
                      <a:noFill/>
                    </a:lnL>
                    <a:lnR>
                      <a:noFill/>
                    </a:lnR>
                    <a:lnT>
                      <a:noFill/>
                    </a:lnT>
                    <a:lnB>
                      <a:noFill/>
                    </a:lnB>
                    <a:solidFill>
                      <a:srgbClr val="FFFFFF"/>
                    </a:solidFill>
                  </a:tcPr>
                </a:tc>
                <a:tc>
                  <a:txBody>
                    <a:bodyPr/>
                    <a:lstStyle/>
                    <a:p>
                      <a:pPr fontAlgn="t"/>
                      <a:r>
                        <a:rPr lang="en-IN" sz="1000" b="1">
                          <a:effectLst/>
                        </a:rPr>
                        <a:t>$134,553.60</a:t>
                      </a:r>
                      <a:r>
                        <a:rPr lang="en-IN" sz="1000">
                          <a:effectLst/>
                        </a:rPr>
                        <a:t>/month</a:t>
                      </a:r>
                    </a:p>
                  </a:txBody>
                  <a:tcPr marL="50288" marR="50288" marT="50288" marB="50288">
                    <a:lnL>
                      <a:noFill/>
                    </a:lnL>
                    <a:lnR>
                      <a:noFill/>
                    </a:lnR>
                    <a:lnT>
                      <a:noFill/>
                    </a:lnT>
                    <a:lnB>
                      <a:noFill/>
                    </a:lnB>
                    <a:solidFill>
                      <a:srgbClr val="FFFFFF"/>
                    </a:solidFill>
                  </a:tcPr>
                </a:tc>
                <a:tc>
                  <a:txBody>
                    <a:bodyPr/>
                    <a:lstStyle/>
                    <a:p>
                      <a:pPr fontAlgn="t"/>
                      <a:r>
                        <a:rPr lang="en-IN" sz="1000">
                          <a:effectLst/>
                        </a:rPr>
                        <a:t>N/A</a:t>
                      </a:r>
                      <a:br>
                        <a:rPr lang="en-IN" sz="1000">
                          <a:effectLst/>
                        </a:rPr>
                      </a:br>
                      <a:endParaRPr lang="en-IN" sz="1000">
                        <a:effectLst/>
                      </a:endParaRPr>
                    </a:p>
                  </a:txBody>
                  <a:tcPr marL="50288" marR="50288" marT="50288" marB="50288">
                    <a:lnL>
                      <a:noFill/>
                    </a:lnL>
                    <a:lnR>
                      <a:noFill/>
                    </a:lnR>
                    <a:lnT>
                      <a:noFill/>
                    </a:lnT>
                    <a:lnB>
                      <a:noFill/>
                    </a:lnB>
                    <a:solidFill>
                      <a:srgbClr val="FFFFFF"/>
                    </a:solidFill>
                  </a:tcPr>
                </a:tc>
                <a:extLst>
                  <a:ext uri="{0D108BD9-81ED-4DB2-BD59-A6C34878D82A}">
                    <a16:rowId xmlns:a16="http://schemas.microsoft.com/office/drawing/2014/main" val="567699645"/>
                  </a:ext>
                </a:extLst>
              </a:tr>
              <a:tr h="425813">
                <a:tc>
                  <a:txBody>
                    <a:bodyPr/>
                    <a:lstStyle/>
                    <a:p>
                      <a:pPr algn="l" fontAlgn="t"/>
                      <a:r>
                        <a:rPr lang="en-IN" sz="1000">
                          <a:effectLst/>
                        </a:rPr>
                        <a:t>F 2048</a:t>
                      </a:r>
                    </a:p>
                  </a:txBody>
                  <a:tcPr marL="50288" marR="50288" marT="50288" marB="50288">
                    <a:lnL>
                      <a:noFill/>
                    </a:lnL>
                    <a:lnR>
                      <a:noFill/>
                    </a:lnR>
                    <a:lnT>
                      <a:noFill/>
                    </a:lnT>
                    <a:lnB>
                      <a:noFill/>
                    </a:lnB>
                    <a:solidFill>
                      <a:srgbClr val="F4F5F6"/>
                    </a:solidFill>
                  </a:tcPr>
                </a:tc>
                <a:tc>
                  <a:txBody>
                    <a:bodyPr/>
                    <a:lstStyle/>
                    <a:p>
                      <a:pPr fontAlgn="t"/>
                      <a:r>
                        <a:rPr lang="en-IN" sz="1000">
                          <a:effectLst/>
                        </a:rPr>
                        <a:t>2048</a:t>
                      </a:r>
                    </a:p>
                  </a:txBody>
                  <a:tcPr marL="50288" marR="50288" marT="50288" marB="50288">
                    <a:lnL>
                      <a:noFill/>
                    </a:lnL>
                    <a:lnR>
                      <a:noFill/>
                    </a:lnR>
                    <a:lnT>
                      <a:noFill/>
                    </a:lnT>
                    <a:lnB>
                      <a:noFill/>
                    </a:lnB>
                    <a:solidFill>
                      <a:srgbClr val="F4F5F6"/>
                    </a:solidFill>
                  </a:tcPr>
                </a:tc>
                <a:tc>
                  <a:txBody>
                    <a:bodyPr/>
                    <a:lstStyle/>
                    <a:p>
                      <a:pPr fontAlgn="t"/>
                      <a:r>
                        <a:rPr lang="en-IN" sz="1000" b="1">
                          <a:effectLst/>
                        </a:rPr>
                        <a:t>$269,107.20</a:t>
                      </a:r>
                      <a:r>
                        <a:rPr lang="en-IN" sz="1000">
                          <a:effectLst/>
                        </a:rPr>
                        <a:t>/month</a:t>
                      </a:r>
                    </a:p>
                  </a:txBody>
                  <a:tcPr marL="50288" marR="50288" marT="50288" marB="50288">
                    <a:lnL>
                      <a:noFill/>
                    </a:lnL>
                    <a:lnR>
                      <a:noFill/>
                    </a:lnR>
                    <a:lnT>
                      <a:noFill/>
                    </a:lnT>
                    <a:lnB>
                      <a:noFill/>
                    </a:lnB>
                    <a:solidFill>
                      <a:srgbClr val="F4F5F6"/>
                    </a:solidFill>
                  </a:tcPr>
                </a:tc>
                <a:tc>
                  <a:txBody>
                    <a:bodyPr/>
                    <a:lstStyle/>
                    <a:p>
                      <a:pPr fontAlgn="t"/>
                      <a:r>
                        <a:rPr lang="en-IN" sz="1000" dirty="0">
                          <a:effectLst/>
                        </a:rPr>
                        <a:t>N/A</a:t>
                      </a:r>
                    </a:p>
                  </a:txBody>
                  <a:tcPr marL="50288" marR="50288" marT="50288" marB="50288">
                    <a:lnL>
                      <a:noFill/>
                    </a:lnL>
                    <a:lnR>
                      <a:noFill/>
                    </a:lnR>
                    <a:lnT>
                      <a:noFill/>
                    </a:lnT>
                    <a:lnB>
                      <a:noFill/>
                    </a:lnB>
                    <a:solidFill>
                      <a:srgbClr val="F4F5F6"/>
                    </a:solidFill>
                  </a:tcPr>
                </a:tc>
                <a:extLst>
                  <a:ext uri="{0D108BD9-81ED-4DB2-BD59-A6C34878D82A}">
                    <a16:rowId xmlns:a16="http://schemas.microsoft.com/office/drawing/2014/main" val="2197677151"/>
                  </a:ext>
                </a:extLst>
              </a:tr>
            </a:tbl>
          </a:graphicData>
        </a:graphic>
      </p:graphicFrame>
    </p:spTree>
    <p:extLst>
      <p:ext uri="{BB962C8B-B14F-4D97-AF65-F5344CB8AC3E}">
        <p14:creationId xmlns:p14="http://schemas.microsoft.com/office/powerpoint/2010/main" val="1528585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97" y="266700"/>
            <a:ext cx="1340903" cy="1340903"/>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752600" y="545993"/>
            <a:ext cx="1576559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Fabric Pricing pay as you go</a:t>
            </a:r>
          </a:p>
        </p:txBody>
      </p:sp>
      <p:graphicFrame>
        <p:nvGraphicFramePr>
          <p:cNvPr id="2" name="Table 1">
            <a:extLst>
              <a:ext uri="{FF2B5EF4-FFF2-40B4-BE49-F238E27FC236}">
                <a16:creationId xmlns:a16="http://schemas.microsoft.com/office/drawing/2014/main" id="{BAE7C1E6-88D6-1C48-0945-7554088E6269}"/>
              </a:ext>
            </a:extLst>
          </p:cNvPr>
          <p:cNvGraphicFramePr>
            <a:graphicFrameLocks noGrp="1"/>
          </p:cNvGraphicFramePr>
          <p:nvPr/>
        </p:nvGraphicFramePr>
        <p:xfrm>
          <a:off x="2895600" y="2020834"/>
          <a:ext cx="12725400" cy="1674864"/>
        </p:xfrm>
        <a:graphic>
          <a:graphicData uri="http://schemas.openxmlformats.org/drawingml/2006/table">
            <a:tbl>
              <a:tblPr/>
              <a:tblGrid>
                <a:gridCol w="6362700">
                  <a:extLst>
                    <a:ext uri="{9D8B030D-6E8A-4147-A177-3AD203B41FA5}">
                      <a16:colId xmlns:a16="http://schemas.microsoft.com/office/drawing/2014/main" val="2860585458"/>
                    </a:ext>
                  </a:extLst>
                </a:gridCol>
                <a:gridCol w="6362700">
                  <a:extLst>
                    <a:ext uri="{9D8B030D-6E8A-4147-A177-3AD203B41FA5}">
                      <a16:colId xmlns:a16="http://schemas.microsoft.com/office/drawing/2014/main" val="3487256156"/>
                    </a:ext>
                  </a:extLst>
                </a:gridCol>
              </a:tblGrid>
              <a:tr h="418716">
                <a:tc>
                  <a:txBody>
                    <a:bodyPr/>
                    <a:lstStyle/>
                    <a:p>
                      <a:pPr algn="l" fontAlgn="t"/>
                      <a:r>
                        <a:rPr lang="en-IN" sz="1500" b="1">
                          <a:effectLst/>
                          <a:highlight>
                            <a:srgbClr val="EAEBEC"/>
                          </a:highlight>
                        </a:rPr>
                        <a:t>Storage</a:t>
                      </a:r>
                    </a:p>
                  </a:txBody>
                  <a:tcPr marL="77230" marR="77230" marT="77230" marB="77230">
                    <a:lnL>
                      <a:noFill/>
                    </a:lnL>
                    <a:lnR>
                      <a:noFill/>
                    </a:lnR>
                    <a:lnT>
                      <a:noFill/>
                    </a:lnT>
                    <a:lnB>
                      <a:noFill/>
                    </a:lnB>
                    <a:solidFill>
                      <a:srgbClr val="EAEBEC"/>
                    </a:solidFill>
                  </a:tcPr>
                </a:tc>
                <a:tc>
                  <a:txBody>
                    <a:bodyPr/>
                    <a:lstStyle/>
                    <a:p>
                      <a:pPr algn="l" fontAlgn="t"/>
                      <a:r>
                        <a:rPr lang="en-IN" sz="1500" b="1">
                          <a:effectLst/>
                          <a:highlight>
                            <a:srgbClr val="EAEBEC"/>
                          </a:highlight>
                        </a:rPr>
                        <a:t>Price</a:t>
                      </a:r>
                    </a:p>
                  </a:txBody>
                  <a:tcPr marL="77230" marR="77230" marT="77230" marB="77230">
                    <a:lnL>
                      <a:noFill/>
                    </a:lnL>
                    <a:lnR>
                      <a:noFill/>
                    </a:lnR>
                    <a:lnT>
                      <a:noFill/>
                    </a:lnT>
                    <a:lnB>
                      <a:noFill/>
                    </a:lnB>
                    <a:solidFill>
                      <a:srgbClr val="EAEBEC"/>
                    </a:solidFill>
                  </a:tcPr>
                </a:tc>
                <a:extLst>
                  <a:ext uri="{0D108BD9-81ED-4DB2-BD59-A6C34878D82A}">
                    <a16:rowId xmlns:a16="http://schemas.microsoft.com/office/drawing/2014/main" val="3844854324"/>
                  </a:ext>
                </a:extLst>
              </a:tr>
              <a:tr h="418716">
                <a:tc>
                  <a:txBody>
                    <a:bodyPr/>
                    <a:lstStyle/>
                    <a:p>
                      <a:pPr algn="l" fontAlgn="t"/>
                      <a:r>
                        <a:rPr lang="en-IN" sz="1500">
                          <a:effectLst/>
                        </a:rPr>
                        <a:t>OneLake storage/month</a:t>
                      </a:r>
                      <a:r>
                        <a:rPr lang="en-IN" sz="1500" baseline="30000">
                          <a:effectLst/>
                        </a:rPr>
                        <a:t>**</a:t>
                      </a:r>
                      <a:endParaRPr lang="en-IN" sz="1500">
                        <a:effectLst/>
                      </a:endParaRPr>
                    </a:p>
                  </a:txBody>
                  <a:tcPr marL="77230" marR="77230" marT="77230" marB="77230">
                    <a:lnL>
                      <a:noFill/>
                    </a:lnL>
                    <a:lnR>
                      <a:noFill/>
                    </a:lnR>
                    <a:lnT>
                      <a:noFill/>
                    </a:lnT>
                    <a:lnB>
                      <a:noFill/>
                    </a:lnB>
                    <a:solidFill>
                      <a:srgbClr val="F4F5F6"/>
                    </a:solidFill>
                  </a:tcPr>
                </a:tc>
                <a:tc>
                  <a:txBody>
                    <a:bodyPr/>
                    <a:lstStyle/>
                    <a:p>
                      <a:pPr fontAlgn="t"/>
                      <a:r>
                        <a:rPr lang="en-IN" sz="1500" b="1">
                          <a:effectLst/>
                        </a:rPr>
                        <a:t>$0.023</a:t>
                      </a:r>
                      <a:r>
                        <a:rPr lang="en-IN" sz="1500">
                          <a:effectLst/>
                        </a:rPr>
                        <a:t> per GB</a:t>
                      </a:r>
                    </a:p>
                  </a:txBody>
                  <a:tcPr marL="77230" marR="77230" marT="77230" marB="77230">
                    <a:lnL>
                      <a:noFill/>
                    </a:lnL>
                    <a:lnR>
                      <a:noFill/>
                    </a:lnR>
                    <a:lnT>
                      <a:noFill/>
                    </a:lnT>
                    <a:lnB>
                      <a:noFill/>
                    </a:lnB>
                    <a:solidFill>
                      <a:srgbClr val="F4F5F6"/>
                    </a:solidFill>
                  </a:tcPr>
                </a:tc>
                <a:extLst>
                  <a:ext uri="{0D108BD9-81ED-4DB2-BD59-A6C34878D82A}">
                    <a16:rowId xmlns:a16="http://schemas.microsoft.com/office/drawing/2014/main" val="882822245"/>
                  </a:ext>
                </a:extLst>
              </a:tr>
              <a:tr h="418716">
                <a:tc>
                  <a:txBody>
                    <a:bodyPr/>
                    <a:lstStyle/>
                    <a:p>
                      <a:pPr algn="l" fontAlgn="t"/>
                      <a:r>
                        <a:rPr lang="en-IN" sz="1500">
                          <a:effectLst/>
                        </a:rPr>
                        <a:t>OneLake BCDR storage/month</a:t>
                      </a:r>
                    </a:p>
                  </a:txBody>
                  <a:tcPr marL="77230" marR="77230" marT="77230" marB="77230">
                    <a:lnL>
                      <a:noFill/>
                    </a:lnL>
                    <a:lnR>
                      <a:noFill/>
                    </a:lnR>
                    <a:lnT>
                      <a:noFill/>
                    </a:lnT>
                    <a:lnB>
                      <a:noFill/>
                    </a:lnB>
                    <a:solidFill>
                      <a:srgbClr val="FFFFFF"/>
                    </a:solidFill>
                  </a:tcPr>
                </a:tc>
                <a:tc>
                  <a:txBody>
                    <a:bodyPr/>
                    <a:lstStyle/>
                    <a:p>
                      <a:pPr fontAlgn="t"/>
                      <a:r>
                        <a:rPr lang="en-IN" sz="1500" b="1">
                          <a:effectLst/>
                        </a:rPr>
                        <a:t>$0.0414</a:t>
                      </a:r>
                      <a:r>
                        <a:rPr lang="en-IN" sz="1500">
                          <a:effectLst/>
                        </a:rPr>
                        <a:t> per GB</a:t>
                      </a:r>
                    </a:p>
                  </a:txBody>
                  <a:tcPr marL="77230" marR="77230" marT="77230" marB="77230">
                    <a:lnL>
                      <a:noFill/>
                    </a:lnL>
                    <a:lnR>
                      <a:noFill/>
                    </a:lnR>
                    <a:lnT>
                      <a:noFill/>
                    </a:lnT>
                    <a:lnB>
                      <a:noFill/>
                    </a:lnB>
                    <a:solidFill>
                      <a:srgbClr val="FFFFFF"/>
                    </a:solidFill>
                  </a:tcPr>
                </a:tc>
                <a:extLst>
                  <a:ext uri="{0D108BD9-81ED-4DB2-BD59-A6C34878D82A}">
                    <a16:rowId xmlns:a16="http://schemas.microsoft.com/office/drawing/2014/main" val="2418282455"/>
                  </a:ext>
                </a:extLst>
              </a:tr>
              <a:tr h="418716">
                <a:tc>
                  <a:txBody>
                    <a:bodyPr/>
                    <a:lstStyle/>
                    <a:p>
                      <a:pPr algn="l" fontAlgn="t"/>
                      <a:r>
                        <a:rPr lang="en-IN" sz="1500">
                          <a:effectLst/>
                        </a:rPr>
                        <a:t>OneLake cache/month</a:t>
                      </a:r>
                      <a:r>
                        <a:rPr lang="en-IN" sz="1500" baseline="30000">
                          <a:effectLst/>
                        </a:rPr>
                        <a:t>*</a:t>
                      </a:r>
                      <a:endParaRPr lang="en-IN" sz="1500">
                        <a:effectLst/>
                      </a:endParaRPr>
                    </a:p>
                  </a:txBody>
                  <a:tcPr marL="77230" marR="77230" marT="77230" marB="77230">
                    <a:lnL>
                      <a:noFill/>
                    </a:lnL>
                    <a:lnR>
                      <a:noFill/>
                    </a:lnR>
                    <a:lnT>
                      <a:noFill/>
                    </a:lnT>
                    <a:lnB>
                      <a:noFill/>
                    </a:lnB>
                    <a:solidFill>
                      <a:srgbClr val="F4F5F6"/>
                    </a:solidFill>
                  </a:tcPr>
                </a:tc>
                <a:tc>
                  <a:txBody>
                    <a:bodyPr/>
                    <a:lstStyle/>
                    <a:p>
                      <a:pPr fontAlgn="t"/>
                      <a:r>
                        <a:rPr lang="en-IN" sz="1500" b="1" dirty="0">
                          <a:effectLst/>
                        </a:rPr>
                        <a:t>$0.246</a:t>
                      </a:r>
                      <a:r>
                        <a:rPr lang="en-IN" sz="1500" dirty="0">
                          <a:effectLst/>
                        </a:rPr>
                        <a:t> per GB</a:t>
                      </a:r>
                    </a:p>
                  </a:txBody>
                  <a:tcPr marL="77230" marR="77230" marT="77230" marB="77230">
                    <a:lnL>
                      <a:noFill/>
                    </a:lnL>
                    <a:lnR>
                      <a:noFill/>
                    </a:lnR>
                    <a:lnT>
                      <a:noFill/>
                    </a:lnT>
                    <a:lnB>
                      <a:noFill/>
                    </a:lnB>
                    <a:solidFill>
                      <a:srgbClr val="F4F5F6"/>
                    </a:solidFill>
                  </a:tcPr>
                </a:tc>
                <a:extLst>
                  <a:ext uri="{0D108BD9-81ED-4DB2-BD59-A6C34878D82A}">
                    <a16:rowId xmlns:a16="http://schemas.microsoft.com/office/drawing/2014/main" val="3403355586"/>
                  </a:ext>
                </a:extLst>
              </a:tr>
            </a:tbl>
          </a:graphicData>
        </a:graphic>
      </p:graphicFrame>
      <p:sp>
        <p:nvSpPr>
          <p:cNvPr id="5" name="TextBox 4">
            <a:extLst>
              <a:ext uri="{FF2B5EF4-FFF2-40B4-BE49-F238E27FC236}">
                <a16:creationId xmlns:a16="http://schemas.microsoft.com/office/drawing/2014/main" id="{C51AE7A6-BE91-0D44-EEF3-80200DEB963E}"/>
              </a:ext>
            </a:extLst>
          </p:cNvPr>
          <p:cNvSpPr txBox="1"/>
          <p:nvPr/>
        </p:nvSpPr>
        <p:spPr>
          <a:xfrm>
            <a:off x="2667000" y="4060324"/>
            <a:ext cx="14325600" cy="3970318"/>
          </a:xfrm>
          <a:prstGeom prst="rect">
            <a:avLst/>
          </a:prstGeom>
          <a:noFill/>
        </p:spPr>
        <p:txBody>
          <a:bodyPr wrap="square" rtlCol="0">
            <a:spAutoFit/>
          </a:bodyPr>
          <a:lstStyle/>
          <a:p>
            <a:pPr marL="457200" indent="-457200" algn="l">
              <a:buFont typeface="Arial" panose="020B0604020202020204" pitchFamily="34" charset="0"/>
              <a:buChar char="•"/>
            </a:pPr>
            <a:r>
              <a:rPr lang="en-US" sz="2800" b="0" i="0" dirty="0" err="1">
                <a:solidFill>
                  <a:srgbClr val="4C4C51"/>
                </a:solidFill>
                <a:effectLst/>
                <a:latin typeface="Segoe UI" panose="020B0502040204020203" pitchFamily="34" charset="0"/>
              </a:rPr>
              <a:t>OneLake</a:t>
            </a:r>
            <a:r>
              <a:rPr lang="en-US" sz="2800" b="0" i="0" dirty="0">
                <a:solidFill>
                  <a:srgbClr val="4C4C51"/>
                </a:solidFill>
                <a:effectLst/>
                <a:latin typeface="Segoe UI" panose="020B0502040204020203" pitchFamily="34" charset="0"/>
              </a:rPr>
              <a:t> cache is billed for KQL cache storage and Data Activator data retained.</a:t>
            </a:r>
          </a:p>
          <a:p>
            <a:pPr marL="457200" indent="-457200" algn="l">
              <a:buFont typeface="Arial" panose="020B0604020202020204" pitchFamily="34" charset="0"/>
              <a:buChar char="•"/>
            </a:pPr>
            <a:r>
              <a:rPr lang="en-US" sz="2800" b="0" i="0" dirty="0">
                <a:solidFill>
                  <a:srgbClr val="4C4C51"/>
                </a:solidFill>
                <a:effectLst/>
                <a:latin typeface="Segoe UI" panose="020B0502040204020203" pitchFamily="34" charset="0"/>
              </a:rPr>
              <a:t>When a workspace associated with Fabric capacities is deleted, customers will be charged for </a:t>
            </a:r>
            <a:r>
              <a:rPr lang="en-US" sz="2800" b="0" i="0" dirty="0" err="1">
                <a:solidFill>
                  <a:srgbClr val="4C4C51"/>
                </a:solidFill>
                <a:effectLst/>
                <a:latin typeface="Segoe UI" panose="020B0502040204020203" pitchFamily="34" charset="0"/>
              </a:rPr>
              <a:t>OneLake</a:t>
            </a:r>
            <a:r>
              <a:rPr lang="en-US" sz="2800" b="0" i="0" dirty="0">
                <a:solidFill>
                  <a:srgbClr val="4C4C51"/>
                </a:solidFill>
                <a:effectLst/>
                <a:latin typeface="Segoe UI" panose="020B0502040204020203" pitchFamily="34" charset="0"/>
              </a:rPr>
              <a:t> storage of the deleted workspace during its retention period. The retention period for all collaborative workspaces, including those associated with Fabric capacities, will be configurable from 7 to 90 days.</a:t>
            </a:r>
          </a:p>
          <a:p>
            <a:pPr marL="457200" indent="-457200" algn="l">
              <a:buFont typeface="Arial" panose="020B0604020202020204" pitchFamily="34" charset="0"/>
              <a:buChar char="•"/>
            </a:pPr>
            <a:r>
              <a:rPr lang="en-US" sz="2800" b="0" i="0" dirty="0">
                <a:solidFill>
                  <a:srgbClr val="4C4C51"/>
                </a:solidFill>
                <a:effectLst/>
                <a:latin typeface="Segoe UI" panose="020B0502040204020203" pitchFamily="34" charset="0"/>
              </a:rPr>
              <a:t>Power BI native storage (separate from </a:t>
            </a:r>
            <a:r>
              <a:rPr lang="en-US" sz="2800" b="0" i="0" dirty="0" err="1">
                <a:solidFill>
                  <a:srgbClr val="4C4C51"/>
                </a:solidFill>
                <a:effectLst/>
                <a:latin typeface="Segoe UI" panose="020B0502040204020203" pitchFamily="34" charset="0"/>
              </a:rPr>
              <a:t>OneLake</a:t>
            </a:r>
            <a:r>
              <a:rPr lang="en-US" sz="2800" b="0" i="0" dirty="0">
                <a:solidFill>
                  <a:srgbClr val="4C4C51"/>
                </a:solidFill>
                <a:effectLst/>
                <a:latin typeface="Segoe UI" panose="020B0502040204020203" pitchFamily="34" charset="0"/>
              </a:rPr>
              <a:t> storage) continues to be free up to the maximum storage correlated with your Power BI plan and data stored in </a:t>
            </a:r>
            <a:r>
              <a:rPr lang="en-US" sz="2800" b="0" i="0" dirty="0" err="1">
                <a:solidFill>
                  <a:srgbClr val="4C4C51"/>
                </a:solidFill>
                <a:effectLst/>
                <a:latin typeface="Segoe UI" panose="020B0502040204020203" pitchFamily="34" charset="0"/>
              </a:rPr>
              <a:t>OneLake</a:t>
            </a:r>
            <a:r>
              <a:rPr lang="en-US" sz="2800" b="0" i="0" dirty="0">
                <a:solidFill>
                  <a:srgbClr val="4C4C51"/>
                </a:solidFill>
                <a:effectLst/>
                <a:latin typeface="Segoe UI" panose="020B0502040204020203" pitchFamily="34" charset="0"/>
              </a:rPr>
              <a:t> for Power BI import semantic models is included in the price of your Power BI licensing.</a:t>
            </a:r>
          </a:p>
          <a:p>
            <a:endParaRPr lang="en-IN" sz="2800" dirty="0"/>
          </a:p>
        </p:txBody>
      </p:sp>
      <p:sp>
        <p:nvSpPr>
          <p:cNvPr id="7" name="TextBox 6">
            <a:extLst>
              <a:ext uri="{FF2B5EF4-FFF2-40B4-BE49-F238E27FC236}">
                <a16:creationId xmlns:a16="http://schemas.microsoft.com/office/drawing/2014/main" id="{10A87DC5-D67A-5D6A-F12F-0716103730C7}"/>
              </a:ext>
            </a:extLst>
          </p:cNvPr>
          <p:cNvSpPr txBox="1"/>
          <p:nvPr/>
        </p:nvSpPr>
        <p:spPr>
          <a:xfrm>
            <a:off x="4353232" y="8692011"/>
            <a:ext cx="12867967" cy="923330"/>
          </a:xfrm>
          <a:prstGeom prst="rect">
            <a:avLst/>
          </a:prstGeom>
          <a:noFill/>
        </p:spPr>
        <p:txBody>
          <a:bodyPr wrap="square" rtlCol="0">
            <a:spAutoFit/>
          </a:bodyPr>
          <a:lstStyle/>
          <a:p>
            <a:r>
              <a:rPr lang="en-US" b="0" i="0" dirty="0">
                <a:solidFill>
                  <a:srgbClr val="2E2E33"/>
                </a:solidFill>
                <a:effectLst/>
                <a:latin typeface="Segoe UI" panose="020B0502040204020203" pitchFamily="34" charset="0"/>
              </a:rPr>
              <a:t>Power BI native storage is separate from </a:t>
            </a:r>
            <a:r>
              <a:rPr lang="en-US" b="0" i="0" dirty="0" err="1">
                <a:solidFill>
                  <a:srgbClr val="2E2E33"/>
                </a:solidFill>
                <a:effectLst/>
                <a:latin typeface="Segoe UI" panose="020B0502040204020203" pitchFamily="34" charset="0"/>
              </a:rPr>
              <a:t>OneLake</a:t>
            </a:r>
            <a:r>
              <a:rPr lang="en-US" b="0" i="0" dirty="0">
                <a:solidFill>
                  <a:srgbClr val="2E2E33"/>
                </a:solidFill>
                <a:effectLst/>
                <a:latin typeface="Segoe UI" panose="020B0502040204020203" pitchFamily="34" charset="0"/>
              </a:rPr>
              <a:t> storage and continues to be free up to the maximum storage correlated with your Power BI plan—10 GB per user for Power BI Pro plans and 100 TB for Power BI Premium per user. Data stored in </a:t>
            </a:r>
            <a:r>
              <a:rPr lang="en-US" b="0" i="0" dirty="0" err="1">
                <a:solidFill>
                  <a:srgbClr val="2E2E33"/>
                </a:solidFill>
                <a:effectLst/>
                <a:latin typeface="Segoe UI" panose="020B0502040204020203" pitchFamily="34" charset="0"/>
              </a:rPr>
              <a:t>OneLake</a:t>
            </a:r>
            <a:r>
              <a:rPr lang="en-US" b="0" i="0" dirty="0">
                <a:solidFill>
                  <a:srgbClr val="2E2E33"/>
                </a:solidFill>
                <a:effectLst/>
                <a:latin typeface="Segoe UI" panose="020B0502040204020203" pitchFamily="34" charset="0"/>
              </a:rPr>
              <a:t> for Power BI import semantic models is included in the price of your Power BI licensing.</a:t>
            </a:r>
            <a:endParaRPr lang="en-IN" dirty="0"/>
          </a:p>
        </p:txBody>
      </p:sp>
    </p:spTree>
    <p:extLst>
      <p:ext uri="{BB962C8B-B14F-4D97-AF65-F5344CB8AC3E}">
        <p14:creationId xmlns:p14="http://schemas.microsoft.com/office/powerpoint/2010/main" val="4239611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97" y="266700"/>
            <a:ext cx="1340903" cy="1340903"/>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854346" y="545993"/>
            <a:ext cx="19372545"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Free Mirroring Storage</a:t>
            </a:r>
          </a:p>
        </p:txBody>
      </p:sp>
      <p:graphicFrame>
        <p:nvGraphicFramePr>
          <p:cNvPr id="2" name="Table 1">
            <a:extLst>
              <a:ext uri="{FF2B5EF4-FFF2-40B4-BE49-F238E27FC236}">
                <a16:creationId xmlns:a16="http://schemas.microsoft.com/office/drawing/2014/main" id="{40BEC856-5CA6-CB33-4CCF-684FDEA135C7}"/>
              </a:ext>
            </a:extLst>
          </p:cNvPr>
          <p:cNvGraphicFramePr>
            <a:graphicFrameLocks noGrp="1"/>
          </p:cNvGraphicFramePr>
          <p:nvPr/>
        </p:nvGraphicFramePr>
        <p:xfrm>
          <a:off x="3848309" y="2083259"/>
          <a:ext cx="13669890" cy="7461384"/>
        </p:xfrm>
        <a:graphic>
          <a:graphicData uri="http://schemas.openxmlformats.org/drawingml/2006/table">
            <a:tbl>
              <a:tblPr/>
              <a:tblGrid>
                <a:gridCol w="6834945">
                  <a:extLst>
                    <a:ext uri="{9D8B030D-6E8A-4147-A177-3AD203B41FA5}">
                      <a16:colId xmlns:a16="http://schemas.microsoft.com/office/drawing/2014/main" val="55657595"/>
                    </a:ext>
                  </a:extLst>
                </a:gridCol>
                <a:gridCol w="6834945">
                  <a:extLst>
                    <a:ext uri="{9D8B030D-6E8A-4147-A177-3AD203B41FA5}">
                      <a16:colId xmlns:a16="http://schemas.microsoft.com/office/drawing/2014/main" val="773638425"/>
                    </a:ext>
                  </a:extLst>
                </a:gridCol>
              </a:tblGrid>
              <a:tr h="621782">
                <a:tc>
                  <a:txBody>
                    <a:bodyPr/>
                    <a:lstStyle/>
                    <a:p>
                      <a:pPr algn="l" fontAlgn="t"/>
                      <a:r>
                        <a:rPr lang="en-IN" sz="1500" b="1">
                          <a:effectLst/>
                          <a:highlight>
                            <a:srgbClr val="EAEBEC"/>
                          </a:highlight>
                        </a:rPr>
                        <a:t>Capacity SKU</a:t>
                      </a:r>
                    </a:p>
                  </a:txBody>
                  <a:tcPr marL="75433" marR="75433" marT="75433" marB="75433">
                    <a:lnL>
                      <a:noFill/>
                    </a:lnL>
                    <a:lnR>
                      <a:noFill/>
                    </a:lnR>
                    <a:lnT>
                      <a:noFill/>
                    </a:lnT>
                    <a:lnB>
                      <a:noFill/>
                    </a:lnB>
                    <a:solidFill>
                      <a:srgbClr val="EAEBEC"/>
                    </a:solidFill>
                  </a:tcPr>
                </a:tc>
                <a:tc>
                  <a:txBody>
                    <a:bodyPr/>
                    <a:lstStyle/>
                    <a:p>
                      <a:pPr algn="l" fontAlgn="t"/>
                      <a:r>
                        <a:rPr lang="en-US" sz="1500" b="1">
                          <a:effectLst/>
                          <a:highlight>
                            <a:srgbClr val="EAEBEC"/>
                          </a:highlight>
                        </a:rPr>
                        <a:t>Free Mirroring storage for replicas (up to X TB)</a:t>
                      </a:r>
                    </a:p>
                  </a:txBody>
                  <a:tcPr marL="75433" marR="75433" marT="75433" marB="75433">
                    <a:lnL>
                      <a:noFill/>
                    </a:lnL>
                    <a:lnR>
                      <a:noFill/>
                    </a:lnR>
                    <a:lnT>
                      <a:noFill/>
                    </a:lnT>
                    <a:lnB>
                      <a:noFill/>
                    </a:lnB>
                    <a:solidFill>
                      <a:srgbClr val="EAEBEC"/>
                    </a:solidFill>
                  </a:tcPr>
                </a:tc>
                <a:extLst>
                  <a:ext uri="{0D108BD9-81ED-4DB2-BD59-A6C34878D82A}">
                    <a16:rowId xmlns:a16="http://schemas.microsoft.com/office/drawing/2014/main" val="543266196"/>
                  </a:ext>
                </a:extLst>
              </a:tr>
              <a:tr h="621782">
                <a:tc>
                  <a:txBody>
                    <a:bodyPr/>
                    <a:lstStyle/>
                    <a:p>
                      <a:pPr algn="l" fontAlgn="t"/>
                      <a:r>
                        <a:rPr lang="en-IN" sz="1500">
                          <a:effectLst/>
                        </a:rPr>
                        <a:t>F 2</a:t>
                      </a:r>
                    </a:p>
                  </a:txBody>
                  <a:tcPr marL="75433" marR="75433" marT="75433" marB="75433">
                    <a:lnL>
                      <a:noFill/>
                    </a:lnL>
                    <a:lnR>
                      <a:noFill/>
                    </a:lnR>
                    <a:lnT>
                      <a:noFill/>
                    </a:lnT>
                    <a:lnB>
                      <a:noFill/>
                    </a:lnB>
                    <a:solidFill>
                      <a:srgbClr val="F4F5F6"/>
                    </a:solidFill>
                  </a:tcPr>
                </a:tc>
                <a:tc>
                  <a:txBody>
                    <a:bodyPr/>
                    <a:lstStyle/>
                    <a:p>
                      <a:pPr fontAlgn="t"/>
                      <a:r>
                        <a:rPr lang="en-IN" sz="1500">
                          <a:effectLst/>
                        </a:rPr>
                        <a:t>2</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1110096778"/>
                  </a:ext>
                </a:extLst>
              </a:tr>
              <a:tr h="621782">
                <a:tc>
                  <a:txBody>
                    <a:bodyPr/>
                    <a:lstStyle/>
                    <a:p>
                      <a:pPr algn="l" fontAlgn="t"/>
                      <a:r>
                        <a:rPr lang="en-IN" sz="1500">
                          <a:effectLst/>
                        </a:rPr>
                        <a:t>F 4</a:t>
                      </a:r>
                    </a:p>
                  </a:txBody>
                  <a:tcPr marL="75433" marR="75433" marT="75433" marB="75433">
                    <a:lnL>
                      <a:noFill/>
                    </a:lnL>
                    <a:lnR>
                      <a:noFill/>
                    </a:lnR>
                    <a:lnT>
                      <a:noFill/>
                    </a:lnT>
                    <a:lnB>
                      <a:noFill/>
                    </a:lnB>
                    <a:solidFill>
                      <a:srgbClr val="FFFFFF"/>
                    </a:solidFill>
                  </a:tcPr>
                </a:tc>
                <a:tc>
                  <a:txBody>
                    <a:bodyPr/>
                    <a:lstStyle/>
                    <a:p>
                      <a:pPr fontAlgn="t"/>
                      <a:r>
                        <a:rPr lang="en-IN" sz="1500">
                          <a:effectLst/>
                        </a:rPr>
                        <a:t>4</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1780565594"/>
                  </a:ext>
                </a:extLst>
              </a:tr>
              <a:tr h="621782">
                <a:tc>
                  <a:txBody>
                    <a:bodyPr/>
                    <a:lstStyle/>
                    <a:p>
                      <a:pPr algn="l" fontAlgn="t"/>
                      <a:r>
                        <a:rPr lang="en-IN" sz="1500">
                          <a:effectLst/>
                        </a:rPr>
                        <a:t>F 8</a:t>
                      </a:r>
                    </a:p>
                  </a:txBody>
                  <a:tcPr marL="75433" marR="75433" marT="75433" marB="75433">
                    <a:lnL>
                      <a:noFill/>
                    </a:lnL>
                    <a:lnR>
                      <a:noFill/>
                    </a:lnR>
                    <a:lnT>
                      <a:noFill/>
                    </a:lnT>
                    <a:lnB>
                      <a:noFill/>
                    </a:lnB>
                    <a:solidFill>
                      <a:srgbClr val="F4F5F6"/>
                    </a:solidFill>
                  </a:tcPr>
                </a:tc>
                <a:tc>
                  <a:txBody>
                    <a:bodyPr/>
                    <a:lstStyle/>
                    <a:p>
                      <a:pPr fontAlgn="t"/>
                      <a:r>
                        <a:rPr lang="en-IN" sz="1500">
                          <a:effectLst/>
                        </a:rPr>
                        <a:t>8</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2475559835"/>
                  </a:ext>
                </a:extLst>
              </a:tr>
              <a:tr h="621782">
                <a:tc>
                  <a:txBody>
                    <a:bodyPr/>
                    <a:lstStyle/>
                    <a:p>
                      <a:pPr algn="l" fontAlgn="t"/>
                      <a:r>
                        <a:rPr lang="en-IN" sz="1500">
                          <a:effectLst/>
                        </a:rPr>
                        <a:t>F 16</a:t>
                      </a:r>
                    </a:p>
                  </a:txBody>
                  <a:tcPr marL="75433" marR="75433" marT="75433" marB="75433">
                    <a:lnL>
                      <a:noFill/>
                    </a:lnL>
                    <a:lnR>
                      <a:noFill/>
                    </a:lnR>
                    <a:lnT>
                      <a:noFill/>
                    </a:lnT>
                    <a:lnB>
                      <a:noFill/>
                    </a:lnB>
                    <a:solidFill>
                      <a:srgbClr val="FFFFFF"/>
                    </a:solidFill>
                  </a:tcPr>
                </a:tc>
                <a:tc>
                  <a:txBody>
                    <a:bodyPr/>
                    <a:lstStyle/>
                    <a:p>
                      <a:pPr fontAlgn="t"/>
                      <a:r>
                        <a:rPr lang="en-IN" sz="1500">
                          <a:effectLst/>
                        </a:rPr>
                        <a:t>16</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28998153"/>
                  </a:ext>
                </a:extLst>
              </a:tr>
              <a:tr h="621782">
                <a:tc>
                  <a:txBody>
                    <a:bodyPr/>
                    <a:lstStyle/>
                    <a:p>
                      <a:pPr algn="l" fontAlgn="t"/>
                      <a:r>
                        <a:rPr lang="en-IN" sz="1500">
                          <a:effectLst/>
                        </a:rPr>
                        <a:t>F 32</a:t>
                      </a:r>
                    </a:p>
                  </a:txBody>
                  <a:tcPr marL="75433" marR="75433" marT="75433" marB="75433">
                    <a:lnL>
                      <a:noFill/>
                    </a:lnL>
                    <a:lnR>
                      <a:noFill/>
                    </a:lnR>
                    <a:lnT>
                      <a:noFill/>
                    </a:lnT>
                    <a:lnB>
                      <a:noFill/>
                    </a:lnB>
                    <a:solidFill>
                      <a:srgbClr val="F4F5F6"/>
                    </a:solidFill>
                  </a:tcPr>
                </a:tc>
                <a:tc>
                  <a:txBody>
                    <a:bodyPr/>
                    <a:lstStyle/>
                    <a:p>
                      <a:pPr fontAlgn="t"/>
                      <a:r>
                        <a:rPr lang="en-IN" sz="1500">
                          <a:effectLst/>
                        </a:rPr>
                        <a:t>32</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660628667"/>
                  </a:ext>
                </a:extLst>
              </a:tr>
              <a:tr h="621782">
                <a:tc>
                  <a:txBody>
                    <a:bodyPr/>
                    <a:lstStyle/>
                    <a:p>
                      <a:pPr algn="l" fontAlgn="t"/>
                      <a:r>
                        <a:rPr lang="en-IN" sz="1500">
                          <a:effectLst/>
                        </a:rPr>
                        <a:t>F 64 / P1</a:t>
                      </a:r>
                    </a:p>
                  </a:txBody>
                  <a:tcPr marL="75433" marR="75433" marT="75433" marB="75433">
                    <a:lnL>
                      <a:noFill/>
                    </a:lnL>
                    <a:lnR>
                      <a:noFill/>
                    </a:lnR>
                    <a:lnT>
                      <a:noFill/>
                    </a:lnT>
                    <a:lnB>
                      <a:noFill/>
                    </a:lnB>
                    <a:solidFill>
                      <a:srgbClr val="FFFFFF"/>
                    </a:solidFill>
                  </a:tcPr>
                </a:tc>
                <a:tc>
                  <a:txBody>
                    <a:bodyPr/>
                    <a:lstStyle/>
                    <a:p>
                      <a:pPr fontAlgn="t"/>
                      <a:r>
                        <a:rPr lang="en-IN" sz="1500">
                          <a:effectLst/>
                        </a:rPr>
                        <a:t>64</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822171807"/>
                  </a:ext>
                </a:extLst>
              </a:tr>
              <a:tr h="621782">
                <a:tc>
                  <a:txBody>
                    <a:bodyPr/>
                    <a:lstStyle/>
                    <a:p>
                      <a:pPr algn="l" fontAlgn="t"/>
                      <a:r>
                        <a:rPr lang="en-IN" sz="1500">
                          <a:effectLst/>
                        </a:rPr>
                        <a:t>F 128 / P2</a:t>
                      </a:r>
                    </a:p>
                  </a:txBody>
                  <a:tcPr marL="75433" marR="75433" marT="75433" marB="75433">
                    <a:lnL>
                      <a:noFill/>
                    </a:lnL>
                    <a:lnR>
                      <a:noFill/>
                    </a:lnR>
                    <a:lnT>
                      <a:noFill/>
                    </a:lnT>
                    <a:lnB>
                      <a:noFill/>
                    </a:lnB>
                    <a:solidFill>
                      <a:srgbClr val="F4F5F6"/>
                    </a:solidFill>
                  </a:tcPr>
                </a:tc>
                <a:tc>
                  <a:txBody>
                    <a:bodyPr/>
                    <a:lstStyle/>
                    <a:p>
                      <a:pPr fontAlgn="t"/>
                      <a:r>
                        <a:rPr lang="en-IN" sz="1500" dirty="0">
                          <a:effectLst/>
                        </a:rPr>
                        <a:t>128</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3528219313"/>
                  </a:ext>
                </a:extLst>
              </a:tr>
              <a:tr h="621782">
                <a:tc>
                  <a:txBody>
                    <a:bodyPr/>
                    <a:lstStyle/>
                    <a:p>
                      <a:pPr algn="l" fontAlgn="t"/>
                      <a:r>
                        <a:rPr lang="en-IN" sz="1500">
                          <a:effectLst/>
                        </a:rPr>
                        <a:t>F 256 / P3</a:t>
                      </a:r>
                    </a:p>
                  </a:txBody>
                  <a:tcPr marL="75433" marR="75433" marT="75433" marB="75433">
                    <a:lnL>
                      <a:noFill/>
                    </a:lnL>
                    <a:lnR>
                      <a:noFill/>
                    </a:lnR>
                    <a:lnT>
                      <a:noFill/>
                    </a:lnT>
                    <a:lnB>
                      <a:noFill/>
                    </a:lnB>
                    <a:solidFill>
                      <a:srgbClr val="FFFFFF"/>
                    </a:solidFill>
                  </a:tcPr>
                </a:tc>
                <a:tc>
                  <a:txBody>
                    <a:bodyPr/>
                    <a:lstStyle/>
                    <a:p>
                      <a:pPr fontAlgn="t"/>
                      <a:r>
                        <a:rPr lang="en-IN" sz="1500" dirty="0">
                          <a:effectLst/>
                        </a:rPr>
                        <a:t>256</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2479852416"/>
                  </a:ext>
                </a:extLst>
              </a:tr>
              <a:tr h="621782">
                <a:tc>
                  <a:txBody>
                    <a:bodyPr/>
                    <a:lstStyle/>
                    <a:p>
                      <a:pPr algn="l" fontAlgn="t"/>
                      <a:r>
                        <a:rPr lang="en-IN" sz="1500">
                          <a:effectLst/>
                        </a:rPr>
                        <a:t>F 512 / P4</a:t>
                      </a:r>
                    </a:p>
                  </a:txBody>
                  <a:tcPr marL="75433" marR="75433" marT="75433" marB="75433">
                    <a:lnL>
                      <a:noFill/>
                    </a:lnL>
                    <a:lnR>
                      <a:noFill/>
                    </a:lnR>
                    <a:lnT>
                      <a:noFill/>
                    </a:lnT>
                    <a:lnB>
                      <a:noFill/>
                    </a:lnB>
                    <a:solidFill>
                      <a:srgbClr val="F4F5F6"/>
                    </a:solidFill>
                  </a:tcPr>
                </a:tc>
                <a:tc>
                  <a:txBody>
                    <a:bodyPr/>
                    <a:lstStyle/>
                    <a:p>
                      <a:pPr fontAlgn="t"/>
                      <a:r>
                        <a:rPr lang="en-IN" sz="1500" dirty="0">
                          <a:effectLst/>
                        </a:rPr>
                        <a:t>512</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2858724559"/>
                  </a:ext>
                </a:extLst>
              </a:tr>
              <a:tr h="621782">
                <a:tc>
                  <a:txBody>
                    <a:bodyPr/>
                    <a:lstStyle/>
                    <a:p>
                      <a:pPr algn="l" fontAlgn="t"/>
                      <a:r>
                        <a:rPr lang="en-IN" sz="1500">
                          <a:effectLst/>
                        </a:rPr>
                        <a:t>F 1024 / P5</a:t>
                      </a:r>
                    </a:p>
                  </a:txBody>
                  <a:tcPr marL="75433" marR="75433" marT="75433" marB="75433">
                    <a:lnL>
                      <a:noFill/>
                    </a:lnL>
                    <a:lnR>
                      <a:noFill/>
                    </a:lnR>
                    <a:lnT>
                      <a:noFill/>
                    </a:lnT>
                    <a:lnB>
                      <a:noFill/>
                    </a:lnB>
                    <a:solidFill>
                      <a:srgbClr val="FFFFFF"/>
                    </a:solidFill>
                  </a:tcPr>
                </a:tc>
                <a:tc>
                  <a:txBody>
                    <a:bodyPr/>
                    <a:lstStyle/>
                    <a:p>
                      <a:pPr fontAlgn="t"/>
                      <a:r>
                        <a:rPr lang="en-IN" sz="1500" dirty="0">
                          <a:effectLst/>
                        </a:rPr>
                        <a:t>1024</a:t>
                      </a:r>
                    </a:p>
                  </a:txBody>
                  <a:tcPr marL="75433" marR="75433" marT="75433" marB="75433">
                    <a:lnL>
                      <a:noFill/>
                    </a:lnL>
                    <a:lnR>
                      <a:noFill/>
                    </a:lnR>
                    <a:lnT>
                      <a:noFill/>
                    </a:lnT>
                    <a:lnB>
                      <a:noFill/>
                    </a:lnB>
                    <a:solidFill>
                      <a:srgbClr val="FFFFFF"/>
                    </a:solidFill>
                  </a:tcPr>
                </a:tc>
                <a:extLst>
                  <a:ext uri="{0D108BD9-81ED-4DB2-BD59-A6C34878D82A}">
                    <a16:rowId xmlns:a16="http://schemas.microsoft.com/office/drawing/2014/main" val="4097884339"/>
                  </a:ext>
                </a:extLst>
              </a:tr>
              <a:tr h="621782">
                <a:tc>
                  <a:txBody>
                    <a:bodyPr/>
                    <a:lstStyle/>
                    <a:p>
                      <a:pPr algn="l" fontAlgn="t"/>
                      <a:r>
                        <a:rPr lang="en-IN" sz="1500">
                          <a:effectLst/>
                        </a:rPr>
                        <a:t>F 2048</a:t>
                      </a:r>
                    </a:p>
                  </a:txBody>
                  <a:tcPr marL="75433" marR="75433" marT="75433" marB="75433">
                    <a:lnL>
                      <a:noFill/>
                    </a:lnL>
                    <a:lnR>
                      <a:noFill/>
                    </a:lnR>
                    <a:lnT>
                      <a:noFill/>
                    </a:lnT>
                    <a:lnB>
                      <a:noFill/>
                    </a:lnB>
                    <a:solidFill>
                      <a:srgbClr val="F4F5F6"/>
                    </a:solidFill>
                  </a:tcPr>
                </a:tc>
                <a:tc>
                  <a:txBody>
                    <a:bodyPr/>
                    <a:lstStyle/>
                    <a:p>
                      <a:pPr fontAlgn="t"/>
                      <a:r>
                        <a:rPr lang="en-IN" sz="1500" dirty="0">
                          <a:effectLst/>
                        </a:rPr>
                        <a:t>2048</a:t>
                      </a:r>
                    </a:p>
                  </a:txBody>
                  <a:tcPr marL="75433" marR="75433" marT="75433" marB="75433">
                    <a:lnL>
                      <a:noFill/>
                    </a:lnL>
                    <a:lnR>
                      <a:noFill/>
                    </a:lnR>
                    <a:lnT>
                      <a:noFill/>
                    </a:lnT>
                    <a:lnB>
                      <a:noFill/>
                    </a:lnB>
                    <a:solidFill>
                      <a:srgbClr val="F4F5F6"/>
                    </a:solidFill>
                  </a:tcPr>
                </a:tc>
                <a:extLst>
                  <a:ext uri="{0D108BD9-81ED-4DB2-BD59-A6C34878D82A}">
                    <a16:rowId xmlns:a16="http://schemas.microsoft.com/office/drawing/2014/main" val="4084716887"/>
                  </a:ext>
                </a:extLst>
              </a:tr>
            </a:tbl>
          </a:graphicData>
        </a:graphic>
      </p:graphicFrame>
    </p:spTree>
    <p:extLst>
      <p:ext uri="{BB962C8B-B14F-4D97-AF65-F5344CB8AC3E}">
        <p14:creationId xmlns:p14="http://schemas.microsoft.com/office/powerpoint/2010/main" val="2674029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294B5-3FFD-CBDF-4D04-63C32841BA86}"/>
            </a:ext>
          </a:extLst>
        </p:cNvPr>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5C28AC3C-BBF6-A5A2-61B2-B42925908E3B}"/>
              </a:ext>
            </a:extLst>
          </p:cNvPr>
          <p:cNvPicPr>
            <a:picLocks noChangeAspect="1"/>
          </p:cNvPicPr>
          <p:nvPr/>
        </p:nvPicPr>
        <p:blipFill>
          <a:blip r:embed="rId2"/>
          <a:stretch>
            <a:fillRect/>
          </a:stretch>
        </p:blipFill>
        <p:spPr>
          <a:xfrm>
            <a:off x="-30480" y="296"/>
            <a:ext cx="18287474" cy="10286704"/>
          </a:xfrm>
          <a:prstGeom prst="rect">
            <a:avLst/>
          </a:prstGeom>
        </p:spPr>
      </p:pic>
      <p:sp>
        <p:nvSpPr>
          <p:cNvPr id="5" name="Over a hundred data and analytics specialists…">
            <a:extLst>
              <a:ext uri="{FF2B5EF4-FFF2-40B4-BE49-F238E27FC236}">
                <a16:creationId xmlns:a16="http://schemas.microsoft.com/office/drawing/2014/main" id="{6A585EAE-E100-26B2-9FA2-747F52E6C075}"/>
              </a:ext>
            </a:extLst>
          </p:cNvPr>
          <p:cNvSpPr txBox="1"/>
          <p:nvPr/>
        </p:nvSpPr>
        <p:spPr>
          <a:xfrm>
            <a:off x="1676400" y="2857500"/>
            <a:ext cx="15234658" cy="5909310"/>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685800" indent="-685800">
              <a:buSzPct val="100000"/>
              <a:buFont typeface="Arial" panose="020B0604020202020204" pitchFamily="34" charset="0"/>
              <a:buChar char="•"/>
              <a:defRPr sz="4200">
                <a:solidFill>
                  <a:srgbClr val="FFFFFF"/>
                </a:solidFill>
                <a:latin typeface="Avenir Next"/>
                <a:ea typeface="Avenir Next"/>
                <a:cs typeface="Avenir Next"/>
                <a:sym typeface="Avenir Next"/>
              </a:defRPr>
            </a:pPr>
            <a:r>
              <a:rPr lang="en-US" sz="5400" dirty="0">
                <a:solidFill>
                  <a:srgbClr val="118365"/>
                </a:solidFill>
                <a:effectLst/>
                <a:latin typeface="Calibri" panose="020F0502020204030204" pitchFamily="34" charset="0"/>
                <a:ea typeface="Calibri" panose="020F0502020204030204" pitchFamily="34" charset="0"/>
                <a:cs typeface="Times New Roman" panose="02020603050405020304" pitchFamily="18" charset="0"/>
              </a:rPr>
              <a:t>Power BI Premium capacity Customer</a:t>
            </a:r>
          </a:p>
          <a:p>
            <a:pPr marL="685800" indent="-685800">
              <a:buSzPct val="100000"/>
              <a:buFont typeface="Arial" panose="020B0604020202020204" pitchFamily="34" charset="0"/>
              <a:buChar char="•"/>
              <a:defRPr sz="4200">
                <a:solidFill>
                  <a:srgbClr val="FFFFFF"/>
                </a:solidFill>
                <a:latin typeface="Avenir Next"/>
                <a:ea typeface="Avenir Next"/>
                <a:cs typeface="Avenir Next"/>
                <a:sym typeface="Avenir Next"/>
              </a:defRPr>
            </a:pPr>
            <a:r>
              <a:rPr lang="en-US" sz="5400" dirty="0">
                <a:solidFill>
                  <a:srgbClr val="118365"/>
                </a:solidFill>
                <a:latin typeface="Calibri" panose="020F0502020204030204" pitchFamily="34" charset="0"/>
                <a:ea typeface="Calibri" panose="020F0502020204030204" pitchFamily="34" charset="0"/>
                <a:cs typeface="Times New Roman" panose="02020603050405020304" pitchFamily="18" charset="0"/>
              </a:rPr>
              <a:t>Power BI customer looking for upgrade</a:t>
            </a:r>
          </a:p>
          <a:p>
            <a:pPr marL="685800" indent="-685800">
              <a:buSzPct val="100000"/>
              <a:buFont typeface="Arial" panose="020B0604020202020204" pitchFamily="34" charset="0"/>
              <a:buChar char="•"/>
              <a:defRPr sz="4200">
                <a:solidFill>
                  <a:srgbClr val="FFFFFF"/>
                </a:solidFill>
                <a:latin typeface="Avenir Next"/>
                <a:ea typeface="Avenir Next"/>
                <a:cs typeface="Avenir Next"/>
                <a:sym typeface="Avenir Next"/>
              </a:defRPr>
            </a:pPr>
            <a:r>
              <a:rPr lang="en-US" sz="5400" dirty="0">
                <a:solidFill>
                  <a:srgbClr val="118365"/>
                </a:solidFill>
                <a:latin typeface="Calibri" panose="020F0502020204030204" pitchFamily="34" charset="0"/>
                <a:ea typeface="Calibri" panose="020F0502020204030204" pitchFamily="34" charset="0"/>
                <a:cs typeface="Times New Roman" panose="02020603050405020304" pitchFamily="18" charset="0"/>
              </a:rPr>
              <a:t>Tableau customer looking for migration </a:t>
            </a:r>
          </a:p>
          <a:p>
            <a:pPr marL="685800" indent="-685800">
              <a:buSzPct val="100000"/>
              <a:buFont typeface="Arial" panose="020B0604020202020204" pitchFamily="34" charset="0"/>
              <a:buChar char="•"/>
              <a:defRPr sz="4200">
                <a:solidFill>
                  <a:srgbClr val="FFFFFF"/>
                </a:solidFill>
                <a:latin typeface="Avenir Next"/>
                <a:ea typeface="Avenir Next"/>
                <a:cs typeface="Avenir Next"/>
                <a:sym typeface="Avenir Next"/>
              </a:defRPr>
            </a:pPr>
            <a:r>
              <a:rPr lang="en-US" sz="5400" dirty="0">
                <a:solidFill>
                  <a:srgbClr val="118365"/>
                </a:solidFill>
                <a:latin typeface="Calibri" panose="020F0502020204030204" pitchFamily="34" charset="0"/>
                <a:ea typeface="Calibri" panose="020F0502020204030204" pitchFamily="34" charset="0"/>
                <a:cs typeface="Times New Roman" panose="02020603050405020304" pitchFamily="18" charset="0"/>
              </a:rPr>
              <a:t>Customer having DW on AWS on MS technology </a:t>
            </a:r>
          </a:p>
          <a:p>
            <a:pPr marL="685800" indent="-685800">
              <a:buSzPct val="100000"/>
              <a:buFont typeface="Arial" panose="020B0604020202020204" pitchFamily="34" charset="0"/>
              <a:buChar char="•"/>
              <a:defRPr sz="4200">
                <a:solidFill>
                  <a:srgbClr val="FFFFFF"/>
                </a:solidFill>
                <a:latin typeface="Avenir Next"/>
                <a:ea typeface="Avenir Next"/>
                <a:cs typeface="Avenir Next"/>
                <a:sym typeface="Avenir Next"/>
              </a:defRPr>
            </a:pPr>
            <a:r>
              <a:rPr lang="en-US" sz="5400" dirty="0">
                <a:solidFill>
                  <a:srgbClr val="118365"/>
                </a:solidFill>
                <a:latin typeface="Calibri" panose="020F0502020204030204" pitchFamily="34" charset="0"/>
                <a:ea typeface="Calibri" panose="020F0502020204030204" pitchFamily="34" charset="0"/>
                <a:cs typeface="Times New Roman" panose="02020603050405020304" pitchFamily="18" charset="0"/>
              </a:rPr>
              <a:t>Azure Synapse, Databrick, Data Factory</a:t>
            </a:r>
          </a:p>
          <a:p>
            <a:pPr marL="685800" indent="-685800">
              <a:buSzPct val="100000"/>
              <a:buFont typeface="Arial" panose="020B0604020202020204" pitchFamily="34" charset="0"/>
              <a:buChar char="•"/>
              <a:defRPr sz="4200">
                <a:solidFill>
                  <a:srgbClr val="FFFFFF"/>
                </a:solidFill>
                <a:latin typeface="Avenir Next"/>
                <a:ea typeface="Avenir Next"/>
                <a:cs typeface="Avenir Next"/>
                <a:sym typeface="Avenir Next"/>
              </a:defRPr>
            </a:pPr>
            <a:r>
              <a:rPr lang="en-US" sz="5400" dirty="0">
                <a:solidFill>
                  <a:srgbClr val="118365"/>
                </a:solidFill>
                <a:latin typeface="Calibri" panose="020F0502020204030204" pitchFamily="34" charset="0"/>
                <a:ea typeface="Calibri" panose="020F0502020204030204" pitchFamily="34" charset="0"/>
                <a:cs typeface="Times New Roman" panose="02020603050405020304" pitchFamily="18" charset="0"/>
              </a:rPr>
              <a:t>SSIS, SSAS, AAS </a:t>
            </a:r>
          </a:p>
          <a:p>
            <a:pPr marL="685800" indent="-685800">
              <a:buSzPct val="100000"/>
              <a:buFont typeface="Arial" panose="020B0604020202020204" pitchFamily="34" charset="0"/>
              <a:buChar char="•"/>
              <a:defRPr sz="4200">
                <a:solidFill>
                  <a:srgbClr val="FFFFFF"/>
                </a:solidFill>
                <a:latin typeface="Avenir Next"/>
                <a:ea typeface="Avenir Next"/>
                <a:cs typeface="Avenir Next"/>
                <a:sym typeface="Avenir Next"/>
              </a:defRPr>
            </a:pPr>
            <a:r>
              <a:rPr lang="en-US" sz="5400" dirty="0">
                <a:solidFill>
                  <a:srgbClr val="118365"/>
                </a:solidFill>
                <a:latin typeface="Calibri" panose="020F0502020204030204" pitchFamily="34" charset="0"/>
                <a:ea typeface="Calibri" panose="020F0502020204030204" pitchFamily="34" charset="0"/>
                <a:cs typeface="Times New Roman" panose="02020603050405020304" pitchFamily="18" charset="0"/>
              </a:rPr>
              <a:t>BI tools reaching EOL </a:t>
            </a:r>
          </a:p>
        </p:txBody>
      </p:sp>
      <p:sp>
        <p:nvSpPr>
          <p:cNvPr id="6" name="TextBox 5">
            <a:extLst>
              <a:ext uri="{FF2B5EF4-FFF2-40B4-BE49-F238E27FC236}">
                <a16:creationId xmlns:a16="http://schemas.microsoft.com/office/drawing/2014/main" id="{93B6B883-F96E-B100-2222-2EDD34334B16}"/>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Who will go for Fabric</a:t>
            </a:r>
            <a:endParaRPr lang="en-US" sz="9600" b="1" dirty="0">
              <a:solidFill>
                <a:schemeClr val="tx1">
                  <a:lumMod val="95000"/>
                  <a:lumOff val="5000"/>
                </a:schemeClr>
              </a:solidFill>
              <a:latin typeface="+mj-lt"/>
            </a:endParaRPr>
          </a:p>
        </p:txBody>
      </p:sp>
    </p:spTree>
    <p:extLst>
      <p:ext uri="{BB962C8B-B14F-4D97-AF65-F5344CB8AC3E}">
        <p14:creationId xmlns:p14="http://schemas.microsoft.com/office/powerpoint/2010/main" val="331816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DBD27A-4157-BF1A-FEB1-40CD4F0F554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3362B71-7800-1EBC-8384-FF20D5F02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black and white text on a blue background&#10;&#10;Description automatically generated">
            <a:extLst>
              <a:ext uri="{FF2B5EF4-FFF2-40B4-BE49-F238E27FC236}">
                <a16:creationId xmlns:a16="http://schemas.microsoft.com/office/drawing/2014/main" id="{594E0DA6-E0F0-B40A-0EE1-0436550D0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2273477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91363" y="-67878"/>
            <a:ext cx="18408671" cy="10354878"/>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grpSp>
        <p:nvGrpSpPr>
          <p:cNvPr id="2" name="Group 1">
            <a:extLst>
              <a:ext uri="{FF2B5EF4-FFF2-40B4-BE49-F238E27FC236}">
                <a16:creationId xmlns:a16="http://schemas.microsoft.com/office/drawing/2014/main" id="{389331E7-F764-D759-AC30-FA7182742A69}"/>
              </a:ext>
            </a:extLst>
          </p:cNvPr>
          <p:cNvGrpSpPr/>
          <p:nvPr/>
        </p:nvGrpSpPr>
        <p:grpSpPr>
          <a:xfrm>
            <a:off x="13673923" y="4273542"/>
            <a:ext cx="3479114" cy="3272239"/>
            <a:chOff x="8957682" y="2339127"/>
            <a:chExt cx="2631967" cy="3272239"/>
          </a:xfrm>
        </p:grpSpPr>
        <p:sp>
          <p:nvSpPr>
            <p:cNvPr id="5" name="Rounded Rectangle 2">
              <a:extLst>
                <a:ext uri="{FF2B5EF4-FFF2-40B4-BE49-F238E27FC236}">
                  <a16:creationId xmlns:a16="http://schemas.microsoft.com/office/drawing/2014/main" id="{97EFAA96-0A0A-FEB2-7A7D-C4B05D8E6D4E}"/>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err="1">
                <a:solidFill>
                  <a:schemeClr val="bg1"/>
                </a:solidFill>
                <a:latin typeface="Segoe UI"/>
                <a:cs typeface="Segoe UI" pitchFamily="34" charset="0"/>
              </a:endParaRPr>
            </a:p>
          </p:txBody>
        </p:sp>
        <p:sp>
          <p:nvSpPr>
            <p:cNvPr id="7" name="Rectangle: Rounded Corners 5">
              <a:extLst>
                <a:ext uri="{FF2B5EF4-FFF2-40B4-BE49-F238E27FC236}">
                  <a16:creationId xmlns:a16="http://schemas.microsoft.com/office/drawing/2014/main" id="{5C86F4F6-5C58-5B17-366E-DA6043BE62C7}"/>
                </a:ext>
              </a:extLst>
            </p:cNvPr>
            <p:cNvSpPr>
              <a:spLocks/>
            </p:cNvSpPr>
            <p:nvPr/>
          </p:nvSpPr>
          <p:spPr bwMode="auto">
            <a:xfrm>
              <a:off x="8957682" y="2339127"/>
              <a:ext cx="2631967" cy="1261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defTabSz="932472" fontAlgn="base">
                <a:spcBef>
                  <a:spcPct val="0"/>
                </a:spcBef>
                <a:spcAft>
                  <a:spcPct val="0"/>
                </a:spcAft>
                <a:defRPr/>
              </a:pPr>
              <a:r>
                <a:rPr lang="en-US" sz="2800" dirty="0">
                  <a:solidFill>
                    <a:schemeClr val="bg1"/>
                  </a:solidFill>
                  <a:latin typeface="Segoe UI Semibold"/>
                  <a:cs typeface="Segoe UI"/>
                </a:rPr>
                <a:t>AI</a:t>
              </a:r>
              <a:br>
                <a:rPr lang="en-US" sz="2800" dirty="0">
                  <a:solidFill>
                    <a:schemeClr val="bg1"/>
                  </a:solidFill>
                  <a:latin typeface="Segoe UI Semibold"/>
                  <a:cs typeface="Segoe UI"/>
                </a:rPr>
              </a:br>
              <a:r>
                <a:rPr lang="en-US" sz="2800" dirty="0">
                  <a:solidFill>
                    <a:schemeClr val="bg1"/>
                  </a:solidFill>
                  <a:latin typeface="Segoe UI Semibold"/>
                  <a:cs typeface="Segoe UI"/>
                </a:rPr>
                <a:t>Powered</a:t>
              </a:r>
            </a:p>
          </p:txBody>
        </p:sp>
        <p:cxnSp>
          <p:nvCxnSpPr>
            <p:cNvPr id="9" name="Straight Connector 8">
              <a:extLst>
                <a:ext uri="{FF2B5EF4-FFF2-40B4-BE49-F238E27FC236}">
                  <a16:creationId xmlns:a16="http://schemas.microsoft.com/office/drawing/2014/main" id="{D94B1F85-B459-DFE2-B245-5C55E90FE44A}"/>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9B012A0-7E4A-6B5B-1D55-4CA413D2A9C8}"/>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564E70-F2E4-6D2B-3C05-D4070822FA76}"/>
                </a:ext>
              </a:extLst>
            </p:cNvPr>
            <p:cNvSpPr txBox="1">
              <a:spLocks/>
            </p:cNvSpPr>
            <p:nvPr/>
          </p:nvSpPr>
          <p:spPr>
            <a:xfrm>
              <a:off x="8957682" y="4024068"/>
              <a:ext cx="2631967" cy="369332"/>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Copilot accelerated</a:t>
              </a:r>
            </a:p>
          </p:txBody>
        </p:sp>
        <p:sp>
          <p:nvSpPr>
            <p:cNvPr id="12" name="TextBox 11">
              <a:extLst>
                <a:ext uri="{FF2B5EF4-FFF2-40B4-BE49-F238E27FC236}">
                  <a16:creationId xmlns:a16="http://schemas.microsoft.com/office/drawing/2014/main" id="{E66BA18A-6426-A9F0-AC32-B04BDEECC9EF}"/>
                </a:ext>
              </a:extLst>
            </p:cNvPr>
            <p:cNvSpPr txBox="1">
              <a:spLocks/>
            </p:cNvSpPr>
            <p:nvPr/>
          </p:nvSpPr>
          <p:spPr>
            <a:xfrm>
              <a:off x="8957682" y="4502699"/>
              <a:ext cx="2631967" cy="646331"/>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ChatGPT on your data</a:t>
              </a:r>
            </a:p>
          </p:txBody>
        </p:sp>
        <p:sp>
          <p:nvSpPr>
            <p:cNvPr id="13" name="TextBox 12">
              <a:extLst>
                <a:ext uri="{FF2B5EF4-FFF2-40B4-BE49-F238E27FC236}">
                  <a16:creationId xmlns:a16="http://schemas.microsoft.com/office/drawing/2014/main" id="{8B32DC5A-182C-D9C3-4F2D-B5D4F13F6DB2}"/>
                </a:ext>
              </a:extLst>
            </p:cNvPr>
            <p:cNvSpPr txBox="1">
              <a:spLocks/>
            </p:cNvSpPr>
            <p:nvPr/>
          </p:nvSpPr>
          <p:spPr>
            <a:xfrm>
              <a:off x="8957682" y="4981330"/>
              <a:ext cx="2631967" cy="369332"/>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AI driven insights</a:t>
              </a:r>
            </a:p>
          </p:txBody>
        </p:sp>
      </p:grpSp>
      <p:pic>
        <p:nvPicPr>
          <p:cNvPr id="14" name="Picture 13" descr="Icon&#10;&#10;Description automatically generated">
            <a:extLst>
              <a:ext uri="{FF2B5EF4-FFF2-40B4-BE49-F238E27FC236}">
                <a16:creationId xmlns:a16="http://schemas.microsoft.com/office/drawing/2014/main" id="{26518E00-4609-A3FA-903E-C6D686B0B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24" y="494908"/>
            <a:ext cx="1688357" cy="1688357"/>
          </a:xfrm>
          <a:prstGeom prst="rect">
            <a:avLst/>
          </a:prstGeom>
        </p:spPr>
      </p:pic>
      <p:sp>
        <p:nvSpPr>
          <p:cNvPr id="16" name="Title 1">
            <a:extLst>
              <a:ext uri="{FF2B5EF4-FFF2-40B4-BE49-F238E27FC236}">
                <a16:creationId xmlns:a16="http://schemas.microsoft.com/office/drawing/2014/main" id="{3E5EAFBB-7C2F-F981-0CD7-8F0613E662D3}"/>
              </a:ext>
            </a:extLst>
          </p:cNvPr>
          <p:cNvSpPr txBox="1">
            <a:spLocks/>
          </p:cNvSpPr>
          <p:nvPr/>
        </p:nvSpPr>
        <p:spPr>
          <a:xfrm>
            <a:off x="2179645" y="494908"/>
            <a:ext cx="9427138" cy="553998"/>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CA" dirty="0"/>
              <a:t>Microsoft Fabric</a:t>
            </a:r>
          </a:p>
        </p:txBody>
      </p:sp>
      <p:sp>
        <p:nvSpPr>
          <p:cNvPr id="17" name="Text Placeholder 103">
            <a:extLst>
              <a:ext uri="{FF2B5EF4-FFF2-40B4-BE49-F238E27FC236}">
                <a16:creationId xmlns:a16="http://schemas.microsoft.com/office/drawing/2014/main" id="{FE970B9B-C9A6-9A96-AE79-3AA6CB488DF1}"/>
              </a:ext>
            </a:extLst>
          </p:cNvPr>
          <p:cNvSpPr txBox="1">
            <a:spLocks/>
          </p:cNvSpPr>
          <p:nvPr/>
        </p:nvSpPr>
        <p:spPr>
          <a:xfrm>
            <a:off x="2928132" y="1532329"/>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solidFill>
                  <a:srgbClr val="49C5B1"/>
                </a:solidFill>
              </a:rPr>
              <a:t>The data platform for the era of AI</a:t>
            </a:r>
          </a:p>
        </p:txBody>
      </p:sp>
      <p:grpSp>
        <p:nvGrpSpPr>
          <p:cNvPr id="18" name="Group 17">
            <a:extLst>
              <a:ext uri="{FF2B5EF4-FFF2-40B4-BE49-F238E27FC236}">
                <a16:creationId xmlns:a16="http://schemas.microsoft.com/office/drawing/2014/main" id="{21B2F2A5-F7E0-7550-979A-595E6312B008}"/>
              </a:ext>
            </a:extLst>
          </p:cNvPr>
          <p:cNvGrpSpPr/>
          <p:nvPr/>
        </p:nvGrpSpPr>
        <p:grpSpPr>
          <a:xfrm>
            <a:off x="845315" y="4285913"/>
            <a:ext cx="3563404" cy="3288534"/>
            <a:chOff x="602352" y="2339127"/>
            <a:chExt cx="2631967" cy="3288534"/>
          </a:xfrm>
        </p:grpSpPr>
        <p:sp>
          <p:nvSpPr>
            <p:cNvPr id="19" name="Rounded Rectangle 12">
              <a:extLst>
                <a:ext uri="{FF2B5EF4-FFF2-40B4-BE49-F238E27FC236}">
                  <a16:creationId xmlns:a16="http://schemas.microsoft.com/office/drawing/2014/main" id="{66FE7C46-D792-059A-BC25-FBC69EAF502A}"/>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err="1">
                <a:solidFill>
                  <a:schemeClr val="bg1"/>
                </a:solidFill>
                <a:latin typeface="Segoe UI"/>
                <a:cs typeface="Segoe UI" pitchFamily="34" charset="0"/>
              </a:endParaRPr>
            </a:p>
          </p:txBody>
        </p:sp>
        <p:sp>
          <p:nvSpPr>
            <p:cNvPr id="20" name="Rectangle: Rounded Corners 5">
              <a:extLst>
                <a:ext uri="{FF2B5EF4-FFF2-40B4-BE49-F238E27FC236}">
                  <a16:creationId xmlns:a16="http://schemas.microsoft.com/office/drawing/2014/main" id="{60209504-EA4C-DD5C-9FB8-FB978ED59BDA}"/>
                </a:ext>
              </a:extLst>
            </p:cNvPr>
            <p:cNvSpPr>
              <a:spLocks/>
            </p:cNvSpPr>
            <p:nvPr/>
          </p:nvSpPr>
          <p:spPr bwMode="auto">
            <a:xfrm>
              <a:off x="602352" y="2351084"/>
              <a:ext cx="2631967" cy="1261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Complete</a:t>
              </a:r>
              <a:b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b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Analytics Platform</a:t>
              </a:r>
            </a:p>
          </p:txBody>
        </p:sp>
        <p:cxnSp>
          <p:nvCxnSpPr>
            <p:cNvPr id="21" name="Straight Connector 20">
              <a:extLst>
                <a:ext uri="{FF2B5EF4-FFF2-40B4-BE49-F238E27FC236}">
                  <a16:creationId xmlns:a16="http://schemas.microsoft.com/office/drawing/2014/main" id="{2CEA4721-CBE1-EC63-4AB3-769315F4C9E3}"/>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CEDF1BD-3851-5E70-612D-82F15E68C6F6}"/>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0161047-6EDB-E21B-DFFC-0A090975F069}"/>
                </a:ext>
              </a:extLst>
            </p:cNvPr>
            <p:cNvSpPr txBox="1">
              <a:spLocks/>
            </p:cNvSpPr>
            <p:nvPr/>
          </p:nvSpPr>
          <p:spPr>
            <a:xfrm>
              <a:off x="602352" y="4024068"/>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Everything, unified</a:t>
              </a:r>
            </a:p>
          </p:txBody>
        </p:sp>
        <p:sp>
          <p:nvSpPr>
            <p:cNvPr id="24" name="TextBox 23">
              <a:extLst>
                <a:ext uri="{FF2B5EF4-FFF2-40B4-BE49-F238E27FC236}">
                  <a16:creationId xmlns:a16="http://schemas.microsoft.com/office/drawing/2014/main" id="{CF20DB54-C4E7-670D-75EF-2761F20C87C3}"/>
                </a:ext>
              </a:extLst>
            </p:cNvPr>
            <p:cNvSpPr txBox="1">
              <a:spLocks/>
            </p:cNvSpPr>
            <p:nvPr/>
          </p:nvSpPr>
          <p:spPr>
            <a:xfrm>
              <a:off x="602352" y="4502699"/>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SaaS-</a:t>
              </a:r>
              <a:r>
                <a:rPr kumimoji="0" lang="en-US" b="0" i="0" u="none" strike="noStrike" kern="0" cap="none" spc="0" normalizeH="0" baseline="0" noProof="0" err="1">
                  <a:ln>
                    <a:noFill/>
                  </a:ln>
                  <a:solidFill>
                    <a:schemeClr val="bg1"/>
                  </a:solidFill>
                  <a:effectLst/>
                  <a:uLnTx/>
                  <a:uFillTx/>
                  <a:latin typeface="Segoe UI Semibold"/>
                  <a:ea typeface="+mn-ea"/>
                  <a:cs typeface="Segoe UI" pitchFamily="34" charset="0"/>
                </a:rPr>
                <a:t>ified</a:t>
              </a:r>
              <a:endParaRPr kumimoji="0" lang="en-US" b="0" i="0" u="none" strike="noStrike" kern="0" cap="none" spc="0" normalizeH="0" baseline="0" noProof="0">
                <a:ln>
                  <a:noFill/>
                </a:ln>
                <a:solidFill>
                  <a:schemeClr val="bg1"/>
                </a:solidFill>
                <a:effectLst/>
                <a:uLnTx/>
                <a:uFillTx/>
                <a:latin typeface="Segoe UI Semibold"/>
                <a:ea typeface="+mn-ea"/>
                <a:cs typeface="Segoe UI" pitchFamily="34" charset="0"/>
              </a:endParaRPr>
            </a:p>
          </p:txBody>
        </p:sp>
        <p:sp>
          <p:nvSpPr>
            <p:cNvPr id="25" name="TextBox 24">
              <a:extLst>
                <a:ext uri="{FF2B5EF4-FFF2-40B4-BE49-F238E27FC236}">
                  <a16:creationId xmlns:a16="http://schemas.microsoft.com/office/drawing/2014/main" id="{6E3B48C2-AF89-F591-F3CE-A243B2014FEF}"/>
                </a:ext>
              </a:extLst>
            </p:cNvPr>
            <p:cNvSpPr txBox="1">
              <a:spLocks/>
            </p:cNvSpPr>
            <p:nvPr/>
          </p:nvSpPr>
          <p:spPr>
            <a:xfrm>
              <a:off x="602352" y="4981330"/>
              <a:ext cx="2631967" cy="646331"/>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Secured and governed</a:t>
              </a:r>
            </a:p>
          </p:txBody>
        </p:sp>
      </p:grpSp>
      <p:grpSp>
        <p:nvGrpSpPr>
          <p:cNvPr id="26" name="Group 25">
            <a:extLst>
              <a:ext uri="{FF2B5EF4-FFF2-40B4-BE49-F238E27FC236}">
                <a16:creationId xmlns:a16="http://schemas.microsoft.com/office/drawing/2014/main" id="{DACA38B7-D12D-C409-60B5-E6C0B9A4BE6A}"/>
              </a:ext>
            </a:extLst>
          </p:cNvPr>
          <p:cNvGrpSpPr/>
          <p:nvPr/>
        </p:nvGrpSpPr>
        <p:grpSpPr>
          <a:xfrm>
            <a:off x="5153657" y="4273543"/>
            <a:ext cx="3479114" cy="3272239"/>
            <a:chOff x="3387462" y="2339127"/>
            <a:chExt cx="2631967" cy="3272239"/>
          </a:xfrm>
        </p:grpSpPr>
        <p:sp>
          <p:nvSpPr>
            <p:cNvPr id="27" name="Rounded Rectangle 13">
              <a:extLst>
                <a:ext uri="{FF2B5EF4-FFF2-40B4-BE49-F238E27FC236}">
                  <a16:creationId xmlns:a16="http://schemas.microsoft.com/office/drawing/2014/main" id="{71B4D6C4-FD64-3AE7-86A4-5ECC737FBEDD}"/>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err="1">
                <a:solidFill>
                  <a:schemeClr val="bg1"/>
                </a:solidFill>
                <a:latin typeface="Segoe UI"/>
                <a:cs typeface="Segoe UI" pitchFamily="34" charset="0"/>
              </a:endParaRPr>
            </a:p>
          </p:txBody>
        </p:sp>
        <p:sp>
          <p:nvSpPr>
            <p:cNvPr id="28" name="Rectangle: Rounded Corners 5">
              <a:extLst>
                <a:ext uri="{FF2B5EF4-FFF2-40B4-BE49-F238E27FC236}">
                  <a16:creationId xmlns:a16="http://schemas.microsoft.com/office/drawing/2014/main" id="{2E4189E6-939B-35CA-B2AD-D52570F98DD2}"/>
                </a:ext>
              </a:extLst>
            </p:cNvPr>
            <p:cNvSpPr>
              <a:spLocks/>
            </p:cNvSpPr>
            <p:nvPr/>
          </p:nvSpPr>
          <p:spPr bwMode="auto">
            <a:xfrm>
              <a:off x="3387462" y="2352080"/>
              <a:ext cx="2631967" cy="1261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Lake centric </a:t>
              </a:r>
              <a:b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b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and open</a:t>
              </a:r>
            </a:p>
          </p:txBody>
        </p:sp>
        <p:cxnSp>
          <p:nvCxnSpPr>
            <p:cNvPr id="29" name="Straight Connector 28">
              <a:extLst>
                <a:ext uri="{FF2B5EF4-FFF2-40B4-BE49-F238E27FC236}">
                  <a16:creationId xmlns:a16="http://schemas.microsoft.com/office/drawing/2014/main" id="{B2532B3E-38B9-3792-9DA2-CA55CE865C93}"/>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7F6F84-8F84-88DD-512F-527483FABF1E}"/>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BF9C5C-6ACC-E9AC-61D2-A57D2A8840D2}"/>
                </a:ext>
              </a:extLst>
            </p:cNvPr>
            <p:cNvSpPr txBox="1">
              <a:spLocks/>
            </p:cNvSpPr>
            <p:nvPr/>
          </p:nvSpPr>
          <p:spPr>
            <a:xfrm>
              <a:off x="3387462" y="4024068"/>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OneLake</a:t>
              </a:r>
            </a:p>
          </p:txBody>
        </p:sp>
        <p:sp>
          <p:nvSpPr>
            <p:cNvPr id="32" name="TextBox 31">
              <a:extLst>
                <a:ext uri="{FF2B5EF4-FFF2-40B4-BE49-F238E27FC236}">
                  <a16:creationId xmlns:a16="http://schemas.microsoft.com/office/drawing/2014/main" id="{A96F783A-5AAF-DD4D-D417-EC7351F2A5E6}"/>
                </a:ext>
              </a:extLst>
            </p:cNvPr>
            <p:cNvSpPr txBox="1">
              <a:spLocks/>
            </p:cNvSpPr>
            <p:nvPr/>
          </p:nvSpPr>
          <p:spPr>
            <a:xfrm>
              <a:off x="3387462" y="4502699"/>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One Copy</a:t>
              </a:r>
            </a:p>
          </p:txBody>
        </p:sp>
        <p:sp>
          <p:nvSpPr>
            <p:cNvPr id="33" name="TextBox 32">
              <a:extLst>
                <a:ext uri="{FF2B5EF4-FFF2-40B4-BE49-F238E27FC236}">
                  <a16:creationId xmlns:a16="http://schemas.microsoft.com/office/drawing/2014/main" id="{482EE863-EAFA-C48E-36BB-AB6F996388AE}"/>
                </a:ext>
              </a:extLst>
            </p:cNvPr>
            <p:cNvSpPr txBox="1">
              <a:spLocks/>
            </p:cNvSpPr>
            <p:nvPr/>
          </p:nvSpPr>
          <p:spPr>
            <a:xfrm>
              <a:off x="3387462" y="4981330"/>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Open at every tier</a:t>
              </a:r>
            </a:p>
          </p:txBody>
        </p:sp>
      </p:grpSp>
      <p:grpSp>
        <p:nvGrpSpPr>
          <p:cNvPr id="34" name="Group 33">
            <a:extLst>
              <a:ext uri="{FF2B5EF4-FFF2-40B4-BE49-F238E27FC236}">
                <a16:creationId xmlns:a16="http://schemas.microsoft.com/office/drawing/2014/main" id="{3B93B47F-E207-6754-BF73-9F58629E92CB}"/>
              </a:ext>
            </a:extLst>
          </p:cNvPr>
          <p:cNvGrpSpPr/>
          <p:nvPr/>
        </p:nvGrpSpPr>
        <p:grpSpPr>
          <a:xfrm>
            <a:off x="9311272" y="4273542"/>
            <a:ext cx="3479114" cy="3272239"/>
            <a:chOff x="6172572" y="2339127"/>
            <a:chExt cx="2631967" cy="3272239"/>
          </a:xfrm>
        </p:grpSpPr>
        <p:sp>
          <p:nvSpPr>
            <p:cNvPr id="35" name="Rounded Rectangle 14">
              <a:extLst>
                <a:ext uri="{FF2B5EF4-FFF2-40B4-BE49-F238E27FC236}">
                  <a16:creationId xmlns:a16="http://schemas.microsoft.com/office/drawing/2014/main" id="{9E12D1FA-ABD2-6B46-CACB-1C8FE6DB242C}"/>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bg1"/>
                </a:solidFill>
                <a:latin typeface="Segoe UI"/>
                <a:cs typeface="Segoe UI" pitchFamily="34" charset="0"/>
              </a:endParaRPr>
            </a:p>
          </p:txBody>
        </p:sp>
        <p:sp>
          <p:nvSpPr>
            <p:cNvPr id="36" name="Rectangle: Rounded Corners 5">
              <a:extLst>
                <a:ext uri="{FF2B5EF4-FFF2-40B4-BE49-F238E27FC236}">
                  <a16:creationId xmlns:a16="http://schemas.microsoft.com/office/drawing/2014/main" id="{A25205BB-A8C8-1441-3ECD-B7270102CEF7}"/>
                </a:ext>
              </a:extLst>
            </p:cNvPr>
            <p:cNvSpPr>
              <a:spLocks/>
            </p:cNvSpPr>
            <p:nvPr/>
          </p:nvSpPr>
          <p:spPr bwMode="auto">
            <a:xfrm>
              <a:off x="6172572" y="2339127"/>
              <a:ext cx="2631967" cy="1261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Semibold"/>
                  <a:ea typeface="+mn-ea"/>
                  <a:cs typeface="Segoe UI"/>
                </a:rPr>
                <a:t>Empower Every Business User</a:t>
              </a:r>
            </a:p>
          </p:txBody>
        </p:sp>
        <p:cxnSp>
          <p:nvCxnSpPr>
            <p:cNvPr id="37" name="Straight Connector 36">
              <a:extLst>
                <a:ext uri="{FF2B5EF4-FFF2-40B4-BE49-F238E27FC236}">
                  <a16:creationId xmlns:a16="http://schemas.microsoft.com/office/drawing/2014/main" id="{2E2D1255-B295-A951-DE65-22BB87AB4FB5}"/>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970AF62-6491-22D0-39F4-4BADCD9585CD}"/>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209B37D-DF66-F268-92E7-EE31691959FC}"/>
                </a:ext>
              </a:extLst>
            </p:cNvPr>
            <p:cNvSpPr txBox="1">
              <a:spLocks/>
            </p:cNvSpPr>
            <p:nvPr/>
          </p:nvSpPr>
          <p:spPr>
            <a:xfrm>
              <a:off x="6172572" y="4024068"/>
              <a:ext cx="2631967" cy="646331"/>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dirty="0">
                  <a:ln>
                    <a:noFill/>
                  </a:ln>
                  <a:solidFill>
                    <a:schemeClr val="bg1"/>
                  </a:solidFill>
                  <a:effectLst/>
                  <a:uLnTx/>
                  <a:uFillTx/>
                  <a:latin typeface="Segoe UI Semibold"/>
                  <a:ea typeface="+mn-ea"/>
                  <a:cs typeface="Segoe UI" pitchFamily="34" charset="0"/>
                </a:rPr>
                <a:t>Familiar and  intuitive</a:t>
              </a:r>
            </a:p>
          </p:txBody>
        </p:sp>
        <p:sp>
          <p:nvSpPr>
            <p:cNvPr id="40" name="TextBox 39">
              <a:extLst>
                <a:ext uri="{FF2B5EF4-FFF2-40B4-BE49-F238E27FC236}">
                  <a16:creationId xmlns:a16="http://schemas.microsoft.com/office/drawing/2014/main" id="{816ADFBD-3C3F-E70D-9E23-CB579D9518F1}"/>
                </a:ext>
              </a:extLst>
            </p:cNvPr>
            <p:cNvSpPr txBox="1">
              <a:spLocks/>
            </p:cNvSpPr>
            <p:nvPr/>
          </p:nvSpPr>
          <p:spPr>
            <a:xfrm>
              <a:off x="6172572" y="4502699"/>
              <a:ext cx="2631967" cy="646331"/>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Built into Microsoft 365</a:t>
              </a:r>
            </a:p>
          </p:txBody>
        </p:sp>
        <p:sp>
          <p:nvSpPr>
            <p:cNvPr id="41" name="TextBox 40">
              <a:extLst>
                <a:ext uri="{FF2B5EF4-FFF2-40B4-BE49-F238E27FC236}">
                  <a16:creationId xmlns:a16="http://schemas.microsoft.com/office/drawing/2014/main" id="{EEA8A7BC-3CD3-6341-E4A8-95A3D7F5FB4C}"/>
                </a:ext>
              </a:extLst>
            </p:cNvPr>
            <p:cNvSpPr txBox="1">
              <a:spLocks/>
            </p:cNvSpPr>
            <p:nvPr/>
          </p:nvSpPr>
          <p:spPr>
            <a:xfrm>
              <a:off x="6172572" y="4981330"/>
              <a:ext cx="2631967" cy="36933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b="0" i="0" u="none" strike="noStrike" kern="0" cap="none" spc="0" normalizeH="0" baseline="0" noProof="0">
                  <a:ln>
                    <a:noFill/>
                  </a:ln>
                  <a:solidFill>
                    <a:schemeClr val="bg1"/>
                  </a:solidFill>
                  <a:effectLst/>
                  <a:uLnTx/>
                  <a:uFillTx/>
                  <a:latin typeface="Segoe UI Semibold"/>
                  <a:ea typeface="+mn-ea"/>
                  <a:cs typeface="Segoe UI" pitchFamily="34" charset="0"/>
                </a:rPr>
                <a:t>Insight to action</a:t>
              </a:r>
            </a:p>
          </p:txBody>
        </p:sp>
      </p:grpSp>
    </p:spTree>
    <p:extLst>
      <p:ext uri="{BB962C8B-B14F-4D97-AF65-F5344CB8AC3E}">
        <p14:creationId xmlns:p14="http://schemas.microsoft.com/office/powerpoint/2010/main" val="311694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200"/>
                                  </p:stCondLst>
                                  <p:childTnLst>
                                    <p:animMotion origin="layout" path="M -3.125E-6 2.59259E-6 L -3.125E-6 0.03541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nodeType="withEffect">
                                  <p:stCondLst>
                                    <p:cond delay="4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400"/>
                                  </p:stCondLst>
                                  <p:childTnLst>
                                    <p:animMotion origin="layout" path="M -3.125E-6 2.59259E-6 L -3.125E-6 0.03541 " pathEditMode="relative" rAng="0" ptsTypes="AA">
                                      <p:cBhvr>
                                        <p:cTn id="14" dur="700" spd="-100000" fill="hold"/>
                                        <p:tgtEl>
                                          <p:spTgt spid="26"/>
                                        </p:tgtEl>
                                        <p:attrNameLst>
                                          <p:attrName>ppt_x</p:attrName>
                                          <p:attrName>ppt_y</p:attrName>
                                        </p:attrNameLst>
                                      </p:cBhvr>
                                      <p:rCtr x="0" y="1759"/>
                                    </p:animMotion>
                                  </p:childTnLst>
                                </p:cTn>
                              </p:par>
                              <p:par>
                                <p:cTn id="15" presetID="10" presetClass="entr" presetSubtype="0" fill="hold" nodeType="withEffect">
                                  <p:stCondLst>
                                    <p:cond delay="6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nodeType="withEffect">
                                  <p:stCondLst>
                                    <p:cond delay="600"/>
                                  </p:stCondLst>
                                  <p:childTnLst>
                                    <p:animMotion origin="layout" path="M -3.125E-6 2.59259E-6 L -3.125E-6 0.03541 " pathEditMode="relative" rAng="0" ptsTypes="AA">
                                      <p:cBhvr>
                                        <p:cTn id="19" dur="700" spd="-100000" fill="hold"/>
                                        <p:tgtEl>
                                          <p:spTgt spid="34"/>
                                        </p:tgtEl>
                                        <p:attrNameLst>
                                          <p:attrName>ppt_x</p:attrName>
                                          <p:attrName>ppt_y</p:attrName>
                                        </p:attrNameLst>
                                      </p:cBhvr>
                                      <p:rCtr x="0" y="1759"/>
                                    </p:animMotion>
                                  </p:childTnLst>
                                </p:cTn>
                              </p:par>
                              <p:par>
                                <p:cTn id="20" presetID="10" presetClass="entr" presetSubtype="0" fill="hold" nodeType="withEffect">
                                  <p:stCondLst>
                                    <p:cond delay="8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800"/>
                                  </p:stCondLst>
                                  <p:childTnLst>
                                    <p:animMotion origin="layout" path="M -3.125E-6 2.59259E-6 L -3.125E-6 0.03541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120671" y="-67878"/>
            <a:ext cx="18408671" cy="10354878"/>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pic>
        <p:nvPicPr>
          <p:cNvPr id="14" name="Picture 13" descr="Icon&#10;&#10;Description automatically generated">
            <a:extLst>
              <a:ext uri="{FF2B5EF4-FFF2-40B4-BE49-F238E27FC236}">
                <a16:creationId xmlns:a16="http://schemas.microsoft.com/office/drawing/2014/main" id="{26518E00-4609-A3FA-903E-C6D686B0B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24" y="494908"/>
            <a:ext cx="1688357" cy="1688357"/>
          </a:xfrm>
          <a:prstGeom prst="rect">
            <a:avLst/>
          </a:prstGeom>
        </p:spPr>
      </p:pic>
      <p:sp>
        <p:nvSpPr>
          <p:cNvPr id="16" name="Title 1">
            <a:extLst>
              <a:ext uri="{FF2B5EF4-FFF2-40B4-BE49-F238E27FC236}">
                <a16:creationId xmlns:a16="http://schemas.microsoft.com/office/drawing/2014/main" id="{3E5EAFBB-7C2F-F981-0CD7-8F0613E662D3}"/>
              </a:ext>
            </a:extLst>
          </p:cNvPr>
          <p:cNvSpPr txBox="1">
            <a:spLocks/>
          </p:cNvSpPr>
          <p:nvPr/>
        </p:nvSpPr>
        <p:spPr>
          <a:xfrm>
            <a:off x="2179645" y="494908"/>
            <a:ext cx="9427138" cy="553998"/>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stStyle>
          <a:p>
            <a:r>
              <a:rPr lang="en-CA" dirty="0"/>
              <a:t>Microsoft Fabric</a:t>
            </a:r>
          </a:p>
        </p:txBody>
      </p:sp>
      <p:sp>
        <p:nvSpPr>
          <p:cNvPr id="17" name="Text Placeholder 103">
            <a:extLst>
              <a:ext uri="{FF2B5EF4-FFF2-40B4-BE49-F238E27FC236}">
                <a16:creationId xmlns:a16="http://schemas.microsoft.com/office/drawing/2014/main" id="{FE970B9B-C9A6-9A96-AE79-3AA6CB488DF1}"/>
              </a:ext>
            </a:extLst>
          </p:cNvPr>
          <p:cNvSpPr txBox="1">
            <a:spLocks/>
          </p:cNvSpPr>
          <p:nvPr/>
        </p:nvSpPr>
        <p:spPr>
          <a:xfrm>
            <a:off x="2928132" y="1532329"/>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solidFill>
                  <a:srgbClr val="49C5B1"/>
                </a:solidFill>
              </a:rPr>
              <a:t>Start Trial</a:t>
            </a:r>
          </a:p>
        </p:txBody>
      </p:sp>
      <p:pic>
        <p:nvPicPr>
          <p:cNvPr id="3076" name="Picture 4" descr="Screenshot of the Microsoft Fabric Account manager.">
            <a:extLst>
              <a:ext uri="{FF2B5EF4-FFF2-40B4-BE49-F238E27FC236}">
                <a16:creationId xmlns:a16="http://schemas.microsoft.com/office/drawing/2014/main" id="{5954431C-9770-6F46-CCE2-3B11E4AF1B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2583504"/>
            <a:ext cx="5951011" cy="600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240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1676401" y="545993"/>
            <a:ext cx="6629400"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One Lake</a:t>
            </a:r>
          </a:p>
        </p:txBody>
      </p:sp>
      <p:sp>
        <p:nvSpPr>
          <p:cNvPr id="13" name="Freeform 9">
            <a:extLst>
              <a:ext uri="{FF2B5EF4-FFF2-40B4-BE49-F238E27FC236}">
                <a16:creationId xmlns:a16="http://schemas.microsoft.com/office/drawing/2014/main" id="{6239C257-B468-E9CF-84BA-A12A756118EC}"/>
              </a:ext>
            </a:extLst>
          </p:cNvPr>
          <p:cNvSpPr/>
          <p:nvPr/>
        </p:nvSpPr>
        <p:spPr>
          <a:xfrm>
            <a:off x="12299412" y="66628"/>
            <a:ext cx="2512844" cy="2517751"/>
          </a:xfrm>
          <a:custGeom>
            <a:avLst/>
            <a:gdLst/>
            <a:ahLst/>
            <a:cxnLst/>
            <a:rect l="l" t="t" r="r" b="b"/>
            <a:pathLst>
              <a:path w="2512844" h="2517751">
                <a:moveTo>
                  <a:pt x="0" y="0"/>
                </a:moveTo>
                <a:lnTo>
                  <a:pt x="2512844" y="0"/>
                </a:lnTo>
                <a:lnTo>
                  <a:pt x="2512844" y="2517751"/>
                </a:lnTo>
                <a:lnTo>
                  <a:pt x="0" y="2517751"/>
                </a:lnTo>
                <a:lnTo>
                  <a:pt x="0" y="0"/>
                </a:lnTo>
                <a:close/>
              </a:path>
            </a:pathLst>
          </a:custGeom>
          <a:blipFill>
            <a:blip r:embed="rId4"/>
            <a:stretch>
              <a:fillRect/>
            </a:stretch>
          </a:blipFill>
        </p:spPr>
        <p:txBody>
          <a:bodyPr/>
          <a:lstStyle/>
          <a:p>
            <a:endParaRPr lang="en-IN"/>
          </a:p>
        </p:txBody>
      </p:sp>
      <p:sp>
        <p:nvSpPr>
          <p:cNvPr id="14" name="Freeform 10">
            <a:extLst>
              <a:ext uri="{FF2B5EF4-FFF2-40B4-BE49-F238E27FC236}">
                <a16:creationId xmlns:a16="http://schemas.microsoft.com/office/drawing/2014/main" id="{B7C12840-A82D-DD98-7EF4-950AE00FBB32}"/>
              </a:ext>
            </a:extLst>
          </p:cNvPr>
          <p:cNvSpPr/>
          <p:nvPr/>
        </p:nvSpPr>
        <p:spPr>
          <a:xfrm>
            <a:off x="0" y="0"/>
            <a:ext cx="1827776" cy="1827776"/>
          </a:xfrm>
          <a:custGeom>
            <a:avLst/>
            <a:gdLst/>
            <a:ahLst/>
            <a:cxnLst/>
            <a:rect l="l" t="t" r="r" b="b"/>
            <a:pathLst>
              <a:path w="1827776" h="1827776">
                <a:moveTo>
                  <a:pt x="0" y="0"/>
                </a:moveTo>
                <a:lnTo>
                  <a:pt x="1827776" y="0"/>
                </a:lnTo>
                <a:lnTo>
                  <a:pt x="1827776" y="1827776"/>
                </a:lnTo>
                <a:lnTo>
                  <a:pt x="0" y="1827776"/>
                </a:lnTo>
                <a:lnTo>
                  <a:pt x="0" y="0"/>
                </a:lnTo>
                <a:close/>
              </a:path>
            </a:pathLst>
          </a:custGeom>
          <a:blipFill>
            <a:blip r:embed="rId5"/>
            <a:stretch>
              <a:fillRect/>
            </a:stretch>
          </a:blipFill>
        </p:spPr>
        <p:txBody>
          <a:bodyPr/>
          <a:lstStyle/>
          <a:p>
            <a:endParaRPr lang="en-IN"/>
          </a:p>
        </p:txBody>
      </p:sp>
      <p:sp>
        <p:nvSpPr>
          <p:cNvPr id="16" name="TextBox 12">
            <a:extLst>
              <a:ext uri="{FF2B5EF4-FFF2-40B4-BE49-F238E27FC236}">
                <a16:creationId xmlns:a16="http://schemas.microsoft.com/office/drawing/2014/main" id="{674EFF6E-91F6-D2B6-CE09-646D47BF52CF}"/>
              </a:ext>
            </a:extLst>
          </p:cNvPr>
          <p:cNvSpPr txBox="1"/>
          <p:nvPr/>
        </p:nvSpPr>
        <p:spPr>
          <a:xfrm>
            <a:off x="1302681" y="2809343"/>
            <a:ext cx="7003120" cy="5737613"/>
          </a:xfrm>
          <a:prstGeom prst="rect">
            <a:avLst/>
          </a:prstGeom>
        </p:spPr>
        <p:txBody>
          <a:bodyPr lIns="0" tIns="0" rIns="0" bIns="0" rtlCol="0" anchor="t">
            <a:spAutoFit/>
          </a:bodyPr>
          <a:lstStyle/>
          <a:p>
            <a:pPr>
              <a:lnSpc>
                <a:spcPts val="5053"/>
              </a:lnSpc>
            </a:pPr>
            <a:r>
              <a:rPr lang="en-US" sz="3609" dirty="0">
                <a:solidFill>
                  <a:srgbClr val="0F6058"/>
                </a:solidFill>
                <a:latin typeface="Helios"/>
              </a:rPr>
              <a:t>Microsoft Fabric’s foundation lies in the data lake, which is also known as </a:t>
            </a:r>
            <a:r>
              <a:rPr lang="en-US" sz="3609" dirty="0" err="1">
                <a:solidFill>
                  <a:srgbClr val="0F6058"/>
                </a:solidFill>
                <a:latin typeface="Helios"/>
              </a:rPr>
              <a:t>OneLake</a:t>
            </a:r>
            <a:r>
              <a:rPr lang="en-US" sz="3609" dirty="0">
                <a:solidFill>
                  <a:srgbClr val="0F6058"/>
                </a:solidFill>
                <a:latin typeface="Helios"/>
              </a:rPr>
              <a:t>. </a:t>
            </a:r>
            <a:r>
              <a:rPr lang="en-US" sz="3609" dirty="0" err="1">
                <a:solidFill>
                  <a:srgbClr val="0F6058"/>
                </a:solidFill>
                <a:latin typeface="Helios"/>
              </a:rPr>
              <a:t>OneLake</a:t>
            </a:r>
            <a:r>
              <a:rPr lang="en-US" sz="3609" dirty="0">
                <a:solidFill>
                  <a:srgbClr val="0F6058"/>
                </a:solidFill>
                <a:latin typeface="Helios"/>
              </a:rPr>
              <a:t> is an integral part of the Fabric service, providing a centralized location to store all organizational data, ensuring seamless operation across various experiences.</a:t>
            </a:r>
          </a:p>
        </p:txBody>
      </p:sp>
      <p:sp>
        <p:nvSpPr>
          <p:cNvPr id="17" name="TextBox 13">
            <a:extLst>
              <a:ext uri="{FF2B5EF4-FFF2-40B4-BE49-F238E27FC236}">
                <a16:creationId xmlns:a16="http://schemas.microsoft.com/office/drawing/2014/main" id="{4804B2A5-F202-8B95-626A-FE75DBD392E4}"/>
              </a:ext>
            </a:extLst>
          </p:cNvPr>
          <p:cNvSpPr txBox="1"/>
          <p:nvPr/>
        </p:nvSpPr>
        <p:spPr>
          <a:xfrm>
            <a:off x="9413754" y="2955904"/>
            <a:ext cx="8613293" cy="6469955"/>
          </a:xfrm>
          <a:prstGeom prst="rect">
            <a:avLst/>
          </a:prstGeom>
        </p:spPr>
        <p:txBody>
          <a:bodyPr lIns="0" tIns="0" rIns="0" bIns="0" rtlCol="0" anchor="t">
            <a:spAutoFit/>
          </a:bodyPr>
          <a:lstStyle/>
          <a:p>
            <a:pPr>
              <a:lnSpc>
                <a:spcPts val="5113"/>
              </a:lnSpc>
            </a:pPr>
            <a:r>
              <a:rPr lang="en-US" sz="3652" dirty="0" err="1">
                <a:solidFill>
                  <a:srgbClr val="0F6058"/>
                </a:solidFill>
                <a:latin typeface="Helios"/>
              </a:rPr>
              <a:t>OneLake</a:t>
            </a:r>
            <a:r>
              <a:rPr lang="en-US" sz="3652" dirty="0">
                <a:solidFill>
                  <a:srgbClr val="0F6058"/>
                </a:solidFill>
                <a:latin typeface="Helios"/>
              </a:rPr>
              <a:t>, similar to OneDrive, is automatically included with every Microsoft Fabric tenant. It serves as the single repository for all analytics data, catering to the entire organization. This logical data lake, </a:t>
            </a:r>
            <a:r>
              <a:rPr lang="en-US" sz="3652" dirty="0" err="1">
                <a:solidFill>
                  <a:srgbClr val="0F6058"/>
                </a:solidFill>
                <a:latin typeface="Helios"/>
              </a:rPr>
              <a:t>OneLake</a:t>
            </a:r>
            <a:r>
              <a:rPr lang="en-US" sz="3652" dirty="0">
                <a:solidFill>
                  <a:srgbClr val="0F6058"/>
                </a:solidFill>
                <a:latin typeface="Helios"/>
              </a:rPr>
              <a:t>, is built on top of Azure Data Lake Storage (ADLS) Gen2, offering a unified Software-as-a-Service (SaaS) experience for both professional and citizen developers</a:t>
            </a:r>
          </a:p>
        </p:txBody>
      </p:sp>
      <p:sp>
        <p:nvSpPr>
          <p:cNvPr id="18" name="TextBox 14">
            <a:extLst>
              <a:ext uri="{FF2B5EF4-FFF2-40B4-BE49-F238E27FC236}">
                <a16:creationId xmlns:a16="http://schemas.microsoft.com/office/drawing/2014/main" id="{0F4E73CE-71F4-6993-A172-FD0D602DA97D}"/>
              </a:ext>
            </a:extLst>
          </p:cNvPr>
          <p:cNvSpPr txBox="1"/>
          <p:nvPr/>
        </p:nvSpPr>
        <p:spPr>
          <a:xfrm>
            <a:off x="1827776" y="2319290"/>
            <a:ext cx="4073843" cy="530178"/>
          </a:xfrm>
          <a:prstGeom prst="rect">
            <a:avLst/>
          </a:prstGeom>
        </p:spPr>
        <p:txBody>
          <a:bodyPr lIns="0" tIns="0" rIns="0" bIns="0" rtlCol="0" anchor="t">
            <a:spAutoFit/>
          </a:bodyPr>
          <a:lstStyle/>
          <a:p>
            <a:pPr algn="ctr">
              <a:lnSpc>
                <a:spcPts val="4377"/>
              </a:lnSpc>
            </a:pPr>
            <a:r>
              <a:rPr lang="en-US" sz="3126">
                <a:solidFill>
                  <a:srgbClr val="FFFFFF"/>
                </a:solidFill>
                <a:latin typeface="Canva Sans Bold"/>
              </a:rPr>
              <a:t>delta parquet format</a:t>
            </a:r>
          </a:p>
        </p:txBody>
      </p:sp>
      <p:sp>
        <p:nvSpPr>
          <p:cNvPr id="19" name="TextBox 14">
            <a:extLst>
              <a:ext uri="{FF2B5EF4-FFF2-40B4-BE49-F238E27FC236}">
                <a16:creationId xmlns:a16="http://schemas.microsoft.com/office/drawing/2014/main" id="{A73F98E8-3264-469C-F52D-EB6AC468449D}"/>
              </a:ext>
            </a:extLst>
          </p:cNvPr>
          <p:cNvSpPr txBox="1"/>
          <p:nvPr/>
        </p:nvSpPr>
        <p:spPr>
          <a:xfrm>
            <a:off x="2485571" y="1573867"/>
            <a:ext cx="5076590" cy="564257"/>
          </a:xfrm>
          <a:prstGeom prst="rect">
            <a:avLst/>
          </a:prstGeom>
        </p:spPr>
        <p:txBody>
          <a:bodyPr wrap="square" lIns="0" tIns="0" rIns="0" bIns="0" rtlCol="0" anchor="t">
            <a:spAutoFit/>
          </a:bodyPr>
          <a:lstStyle/>
          <a:p>
            <a:pPr algn="ctr">
              <a:lnSpc>
                <a:spcPts val="4377"/>
              </a:lnSpc>
            </a:pPr>
            <a:r>
              <a:rPr lang="en-US" sz="4000" dirty="0">
                <a:solidFill>
                  <a:srgbClr val="083E30"/>
                </a:solidFill>
                <a:latin typeface="Canva Sans Bold"/>
              </a:rPr>
              <a:t>delta parquet format</a:t>
            </a:r>
          </a:p>
        </p:txBody>
      </p:sp>
    </p:spTree>
    <p:extLst>
      <p:ext uri="{BB962C8B-B14F-4D97-AF65-F5344CB8AC3E}">
        <p14:creationId xmlns:p14="http://schemas.microsoft.com/office/powerpoint/2010/main" val="2878562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text on a blue background&#10;&#10;Description automatically generated">
            <a:extLst>
              <a:ext uri="{FF2B5EF4-FFF2-40B4-BE49-F238E27FC236}">
                <a16:creationId xmlns:a16="http://schemas.microsoft.com/office/drawing/2014/main" id="{27147AAC-BD50-B004-28BE-2B0A09CDC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776397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B93B0-F922-25CB-F0A4-7992DE5F6C39}"/>
            </a:ext>
          </a:extLst>
        </p:cNvPr>
        <p:cNvGrpSpPr/>
        <p:nvPr/>
      </p:nvGrpSpPr>
      <p:grpSpPr>
        <a:xfrm>
          <a:off x="0" y="0"/>
          <a:ext cx="0" cy="0"/>
          <a:chOff x="0" y="0"/>
          <a:chExt cx="0" cy="0"/>
        </a:xfrm>
      </p:grpSpPr>
      <p:pic>
        <p:nvPicPr>
          <p:cNvPr id="7" name="Picture 6" descr="A black and white text on a blue background&#10;&#10;Description automatically generated">
            <a:extLst>
              <a:ext uri="{FF2B5EF4-FFF2-40B4-BE49-F238E27FC236}">
                <a16:creationId xmlns:a16="http://schemas.microsoft.com/office/drawing/2014/main" id="{B394D494-0516-E9B5-EE6E-C685ABCEE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538903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A3D2F55-6140-A14B-E0CB-32D0DC0F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3416512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text on a white background&#10;&#10;Description automatically generated">
            <a:extLst>
              <a:ext uri="{FF2B5EF4-FFF2-40B4-BE49-F238E27FC236}">
                <a16:creationId xmlns:a16="http://schemas.microsoft.com/office/drawing/2014/main" id="{FB1D93DA-55BA-4AD1-43FB-7210F3B8D3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426090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ftware company&#10;&#10;Description automatically generated">
            <a:extLst>
              <a:ext uri="{FF2B5EF4-FFF2-40B4-BE49-F238E27FC236}">
                <a16:creationId xmlns:a16="http://schemas.microsoft.com/office/drawing/2014/main" id="{60335142-6C29-AD63-FCF7-476AE45A4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Tree>
    <p:extLst>
      <p:ext uri="{BB962C8B-B14F-4D97-AF65-F5344CB8AC3E}">
        <p14:creationId xmlns:p14="http://schemas.microsoft.com/office/powerpoint/2010/main" val="3990905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oftware company&#10;&#10;Description automatically generated">
            <a:extLst>
              <a:ext uri="{FF2B5EF4-FFF2-40B4-BE49-F238E27FC236}">
                <a16:creationId xmlns:a16="http://schemas.microsoft.com/office/drawing/2014/main" id="{210C619E-5862-7D88-1CDA-331858754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6244" y="965200"/>
            <a:ext cx="11895511" cy="8356598"/>
          </a:xfrm>
          <a:prstGeom prst="rect">
            <a:avLst/>
          </a:prstGeom>
          <a:ln>
            <a:noFill/>
          </a:ln>
        </p:spPr>
      </p:pic>
    </p:spTree>
    <p:extLst>
      <p:ext uri="{BB962C8B-B14F-4D97-AF65-F5344CB8AC3E}">
        <p14:creationId xmlns:p14="http://schemas.microsoft.com/office/powerpoint/2010/main" val="3272831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5663488" y="591277"/>
            <a:ext cx="12222305"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t>LakeHouse</a:t>
            </a:r>
            <a:endParaRPr lang="en-US" dirty="0"/>
          </a:p>
        </p:txBody>
      </p:sp>
      <p:graphicFrame>
        <p:nvGraphicFramePr>
          <p:cNvPr id="2" name="Table 2">
            <a:extLst>
              <a:ext uri="{FF2B5EF4-FFF2-40B4-BE49-F238E27FC236}">
                <a16:creationId xmlns:a16="http://schemas.microsoft.com/office/drawing/2014/main" id="{200B4CF8-8B37-C22A-1A11-9CAD07FB2359}"/>
              </a:ext>
            </a:extLst>
          </p:cNvPr>
          <p:cNvGraphicFramePr>
            <a:graphicFrameLocks noGrp="1"/>
          </p:cNvGraphicFramePr>
          <p:nvPr/>
        </p:nvGraphicFramePr>
        <p:xfrm>
          <a:off x="5853991" y="2752938"/>
          <a:ext cx="11405309" cy="6176964"/>
        </p:xfrm>
        <a:graphic>
          <a:graphicData uri="http://schemas.openxmlformats.org/drawingml/2006/table">
            <a:tbl>
              <a:tblPr/>
              <a:tblGrid>
                <a:gridCol w="11405309">
                  <a:extLst>
                    <a:ext uri="{9D8B030D-6E8A-4147-A177-3AD203B41FA5}">
                      <a16:colId xmlns:a16="http://schemas.microsoft.com/office/drawing/2014/main" val="20000"/>
                    </a:ext>
                  </a:extLst>
                </a:gridCol>
              </a:tblGrid>
              <a:tr h="1763485">
                <a:tc>
                  <a:txBody>
                    <a:bodyPr/>
                    <a:lstStyle/>
                    <a:p>
                      <a:pPr algn="l">
                        <a:lnSpc>
                          <a:spcPts val="3499"/>
                        </a:lnSpc>
                        <a:defRPr/>
                      </a:pPr>
                      <a:r>
                        <a:rPr lang="en-US" sz="2499">
                          <a:solidFill>
                            <a:srgbClr val="2A2E3A"/>
                          </a:solidFill>
                          <a:latin typeface="Helios"/>
                        </a:rPr>
                        <a:t>Microsoft Fabric Lakehouse is a cutting-edge data architecture platform designed to efficiently store, manage, and analyze both structured and unstructured data within a unified storage system</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0" cap="flat" cmpd="sng" algn="ctr">
                      <a:solidFill>
                        <a:srgbClr val="EDECED"/>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0"/>
                  </a:ext>
                </a:extLst>
              </a:tr>
              <a:tr h="1763485">
                <a:tc>
                  <a:txBody>
                    <a:bodyPr/>
                    <a:lstStyle/>
                    <a:p>
                      <a:pPr algn="l">
                        <a:lnSpc>
                          <a:spcPts val="3499"/>
                        </a:lnSpc>
                        <a:defRPr/>
                      </a:pPr>
                      <a:r>
                        <a:rPr lang="en-US" sz="2499" dirty="0">
                          <a:solidFill>
                            <a:srgbClr val="2A2E3A"/>
                          </a:solidFill>
                          <a:latin typeface="Helios"/>
                        </a:rPr>
                        <a:t>By seamlessly integrating structured and unstructured data, the Lakehouse enables organizations to derive valuable insights from their data assets in a single, consolidated location</a:t>
                      </a:r>
                      <a:endParaRPr lang="en-US" sz="1100" dirty="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1324997">
                <a:tc>
                  <a:txBody>
                    <a:bodyPr/>
                    <a:lstStyle/>
                    <a:p>
                      <a:pPr algn="l">
                        <a:lnSpc>
                          <a:spcPts val="3499"/>
                        </a:lnSpc>
                        <a:defRPr/>
                      </a:pPr>
                      <a:r>
                        <a:rPr lang="en-US" sz="2499">
                          <a:solidFill>
                            <a:srgbClr val="2A2E3A"/>
                          </a:solidFill>
                          <a:latin typeface="Helios"/>
                        </a:rPr>
                        <a:t>Lakehouse simplifies data access through the automatic generation of a read-only SQL endpoint and a default dataset upon creation</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1324997">
                <a:tc>
                  <a:txBody>
                    <a:bodyPr/>
                    <a:lstStyle/>
                    <a:p>
                      <a:pPr algn="l">
                        <a:lnSpc>
                          <a:spcPts val="3499"/>
                        </a:lnSpc>
                        <a:defRPr/>
                      </a:pPr>
                      <a:r>
                        <a:rPr lang="en-US" sz="2499" dirty="0">
                          <a:solidFill>
                            <a:srgbClr val="2A2E3A"/>
                          </a:solidFill>
                          <a:latin typeface="Helios"/>
                        </a:rPr>
                        <a:t>This SQL endpoint provides users with convenient access to the data for analysis and querying purposes</a:t>
                      </a:r>
                      <a:endParaRPr lang="en-US" sz="1100" dirty="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5" name="Group 4">
            <a:extLst>
              <a:ext uri="{FF2B5EF4-FFF2-40B4-BE49-F238E27FC236}">
                <a16:creationId xmlns:a16="http://schemas.microsoft.com/office/drawing/2014/main" id="{6C3534A3-3A35-5D1A-0FF4-642D4422A88C}"/>
              </a:ext>
            </a:extLst>
          </p:cNvPr>
          <p:cNvGrpSpPr/>
          <p:nvPr/>
        </p:nvGrpSpPr>
        <p:grpSpPr>
          <a:xfrm>
            <a:off x="-1287623" y="9258300"/>
            <a:ext cx="5765006" cy="1028700"/>
            <a:chOff x="0" y="0"/>
            <a:chExt cx="7686674" cy="1371600"/>
          </a:xfrm>
        </p:grpSpPr>
        <p:grpSp>
          <p:nvGrpSpPr>
            <p:cNvPr id="6" name="Group 5">
              <a:extLst>
                <a:ext uri="{FF2B5EF4-FFF2-40B4-BE49-F238E27FC236}">
                  <a16:creationId xmlns:a16="http://schemas.microsoft.com/office/drawing/2014/main" id="{51E15D2B-ED9D-55B9-15CD-8E4CC60D28C0}"/>
                </a:ext>
              </a:extLst>
            </p:cNvPr>
            <p:cNvGrpSpPr/>
            <p:nvPr/>
          </p:nvGrpSpPr>
          <p:grpSpPr>
            <a:xfrm>
              <a:off x="0" y="0"/>
              <a:ext cx="7686674" cy="1371600"/>
              <a:chOff x="0" y="0"/>
              <a:chExt cx="1049690" cy="187305"/>
            </a:xfrm>
          </p:grpSpPr>
          <p:sp>
            <p:nvSpPr>
              <p:cNvPr id="9" name="Freeform 6">
                <a:extLst>
                  <a:ext uri="{FF2B5EF4-FFF2-40B4-BE49-F238E27FC236}">
                    <a16:creationId xmlns:a16="http://schemas.microsoft.com/office/drawing/2014/main" id="{869FFBEE-F082-9AD8-3653-2CE15AD57A9E}"/>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10" name="TextBox 7">
                <a:extLst>
                  <a:ext uri="{FF2B5EF4-FFF2-40B4-BE49-F238E27FC236}">
                    <a16:creationId xmlns:a16="http://schemas.microsoft.com/office/drawing/2014/main" id="{C7E01661-DDA1-5089-59BE-84273C681DDE}"/>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8">
              <a:extLst>
                <a:ext uri="{FF2B5EF4-FFF2-40B4-BE49-F238E27FC236}">
                  <a16:creationId xmlns:a16="http://schemas.microsoft.com/office/drawing/2014/main" id="{2B10B84E-E609-8C28-1709-0975EBE21A6D}"/>
                </a:ext>
              </a:extLst>
            </p:cNvPr>
            <p:cNvSpPr txBox="1"/>
            <p:nvPr/>
          </p:nvSpPr>
          <p:spPr>
            <a:xfrm>
              <a:off x="3033168" y="475615"/>
              <a:ext cx="2698286" cy="391795"/>
            </a:xfrm>
            <a:prstGeom prst="rect">
              <a:avLst/>
            </a:prstGeom>
          </p:spPr>
          <p:txBody>
            <a:bodyPr lIns="0" tIns="0" rIns="0" bIns="0" rtlCol="0" anchor="t">
              <a:spAutoFit/>
            </a:bodyPr>
            <a:lstStyle/>
            <a:p>
              <a:pPr marL="0" lvl="0" indent="0">
                <a:lnSpc>
                  <a:spcPts val="2340"/>
                </a:lnSpc>
                <a:spcBef>
                  <a:spcPct val="0"/>
                </a:spcBef>
              </a:pPr>
              <a:endParaRPr/>
            </a:p>
          </p:txBody>
        </p:sp>
      </p:grpSp>
      <p:sp>
        <p:nvSpPr>
          <p:cNvPr id="14" name="TextBox 12">
            <a:extLst>
              <a:ext uri="{FF2B5EF4-FFF2-40B4-BE49-F238E27FC236}">
                <a16:creationId xmlns:a16="http://schemas.microsoft.com/office/drawing/2014/main" id="{76A4F911-E23C-54A0-E39E-A0F50D5ECED0}"/>
              </a:ext>
            </a:extLst>
          </p:cNvPr>
          <p:cNvSpPr txBox="1"/>
          <p:nvPr/>
        </p:nvSpPr>
        <p:spPr>
          <a:xfrm>
            <a:off x="5663488" y="1563817"/>
            <a:ext cx="11405309" cy="570866"/>
          </a:xfrm>
          <a:prstGeom prst="rect">
            <a:avLst/>
          </a:prstGeom>
        </p:spPr>
        <p:txBody>
          <a:bodyPr lIns="0" tIns="0" rIns="0" bIns="0" rtlCol="0" anchor="t">
            <a:spAutoFit/>
          </a:bodyPr>
          <a:lstStyle/>
          <a:p>
            <a:pPr algn="l">
              <a:lnSpc>
                <a:spcPts val="4759"/>
              </a:lnSpc>
            </a:pPr>
            <a:r>
              <a:rPr lang="en-US" sz="3399" dirty="0">
                <a:solidFill>
                  <a:srgbClr val="0F6058"/>
                </a:solidFill>
                <a:latin typeface="Helios"/>
              </a:rPr>
              <a:t>Key Highlights</a:t>
            </a:r>
          </a:p>
        </p:txBody>
      </p:sp>
      <p:sp>
        <p:nvSpPr>
          <p:cNvPr id="15" name="Freeform 10">
            <a:extLst>
              <a:ext uri="{FF2B5EF4-FFF2-40B4-BE49-F238E27FC236}">
                <a16:creationId xmlns:a16="http://schemas.microsoft.com/office/drawing/2014/main" id="{E7F1C6DC-3BA2-46EC-3D0A-3A7B12F30517}"/>
              </a:ext>
            </a:extLst>
          </p:cNvPr>
          <p:cNvSpPr/>
          <p:nvPr/>
        </p:nvSpPr>
        <p:spPr>
          <a:xfrm>
            <a:off x="1333668" y="543062"/>
            <a:ext cx="1827776" cy="1827776"/>
          </a:xfrm>
          <a:custGeom>
            <a:avLst/>
            <a:gdLst/>
            <a:ahLst/>
            <a:cxnLst/>
            <a:rect l="l" t="t" r="r" b="b"/>
            <a:pathLst>
              <a:path w="1827776" h="1827776">
                <a:moveTo>
                  <a:pt x="0" y="0"/>
                </a:moveTo>
                <a:lnTo>
                  <a:pt x="1827776" y="0"/>
                </a:lnTo>
                <a:lnTo>
                  <a:pt x="1827776" y="1827776"/>
                </a:lnTo>
                <a:lnTo>
                  <a:pt x="0" y="1827776"/>
                </a:lnTo>
                <a:lnTo>
                  <a:pt x="0" y="0"/>
                </a:lnTo>
                <a:close/>
              </a:path>
            </a:pathLst>
          </a:custGeom>
          <a:blipFill>
            <a:blip r:embed="rId4"/>
            <a:stretch>
              <a:fillRect/>
            </a:stretch>
          </a:blipFill>
        </p:spPr>
        <p:txBody>
          <a:bodyPr/>
          <a:lstStyle/>
          <a:p>
            <a:endParaRPr lang="en-IN"/>
          </a:p>
        </p:txBody>
      </p:sp>
      <p:pic>
        <p:nvPicPr>
          <p:cNvPr id="17" name="Graphic 16">
            <a:extLst>
              <a:ext uri="{FF2B5EF4-FFF2-40B4-BE49-F238E27FC236}">
                <a16:creationId xmlns:a16="http://schemas.microsoft.com/office/drawing/2014/main" id="{1075004B-2F60-91C2-7CF2-C903BF8411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183" y="2981778"/>
            <a:ext cx="3886200" cy="4007644"/>
          </a:xfrm>
          <a:prstGeom prst="rect">
            <a:avLst/>
          </a:prstGeom>
        </p:spPr>
      </p:pic>
    </p:spTree>
    <p:extLst>
      <p:ext uri="{BB962C8B-B14F-4D97-AF65-F5344CB8AC3E}">
        <p14:creationId xmlns:p14="http://schemas.microsoft.com/office/powerpoint/2010/main" val="984679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8A8373DE-4222-7E39-A8C4-43C7DB780D8F}"/>
              </a:ext>
            </a:extLst>
          </p:cNvPr>
          <p:cNvPicPr>
            <a:picLocks noChangeAspect="1"/>
          </p:cNvPicPr>
          <p:nvPr/>
        </p:nvPicPr>
        <p:blipFill>
          <a:blip r:embed="rId3"/>
          <a:stretch>
            <a:fillRect/>
          </a:stretch>
        </p:blipFill>
        <p:spPr>
          <a:xfrm>
            <a:off x="-47259" y="-67878"/>
            <a:ext cx="18408671" cy="10354878"/>
          </a:xfrm>
          <a:prstGeom prst="rect">
            <a:avLst/>
          </a:prstGeom>
          <a:solidFill>
            <a:schemeClr val="bg1"/>
          </a:solidFill>
          <a:ln>
            <a:solidFill>
              <a:srgbClr val="083E30"/>
            </a:solidFill>
          </a:ln>
        </p:spPr>
      </p:pic>
      <p:sp>
        <p:nvSpPr>
          <p:cNvPr id="8" name="Title 1">
            <a:extLst>
              <a:ext uri="{FF2B5EF4-FFF2-40B4-BE49-F238E27FC236}">
                <a16:creationId xmlns:a16="http://schemas.microsoft.com/office/drawing/2014/main" id="{A0ECFE0B-B6BD-962C-E049-D3BD3B0046E8}"/>
              </a:ext>
            </a:extLst>
          </p:cNvPr>
          <p:cNvSpPr txBox="1">
            <a:spLocks/>
          </p:cNvSpPr>
          <p:nvPr/>
        </p:nvSpPr>
        <p:spPr>
          <a:xfrm>
            <a:off x="3269468" y="742363"/>
            <a:ext cx="14140707" cy="83099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defTabSz="1399113">
              <a:defRPr/>
            </a:pPr>
            <a:r>
              <a:rPr lang="en-CA" sz="5400" spc="-45">
                <a:solidFill>
                  <a:srgbClr val="FFFFFF"/>
                </a:solidFill>
                <a:latin typeface="Segoe UI Semibold"/>
              </a:rPr>
              <a:t>Microsoft Fabric</a:t>
            </a:r>
          </a:p>
        </p:txBody>
      </p:sp>
      <p:grpSp>
        <p:nvGrpSpPr>
          <p:cNvPr id="48" name="Group 47">
            <a:extLst>
              <a:ext uri="{FF2B5EF4-FFF2-40B4-BE49-F238E27FC236}">
                <a16:creationId xmlns:a16="http://schemas.microsoft.com/office/drawing/2014/main" id="{C36987E3-67D2-D58A-7F72-6228CDF45871}"/>
              </a:ext>
            </a:extLst>
          </p:cNvPr>
          <p:cNvGrpSpPr/>
          <p:nvPr/>
        </p:nvGrpSpPr>
        <p:grpSpPr>
          <a:xfrm>
            <a:off x="-1219200" y="9049051"/>
            <a:ext cx="5765006" cy="1237949"/>
            <a:chOff x="0" y="-38100"/>
            <a:chExt cx="1049690" cy="225405"/>
          </a:xfrm>
        </p:grpSpPr>
        <p:sp>
          <p:nvSpPr>
            <p:cNvPr id="54" name="Freeform 5">
              <a:extLst>
                <a:ext uri="{FF2B5EF4-FFF2-40B4-BE49-F238E27FC236}">
                  <a16:creationId xmlns:a16="http://schemas.microsoft.com/office/drawing/2014/main" id="{7064E3D4-1A38-04A8-95EF-EC7F15FAC6D0}"/>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55" name="TextBox 6">
              <a:extLst>
                <a:ext uri="{FF2B5EF4-FFF2-40B4-BE49-F238E27FC236}">
                  <a16:creationId xmlns:a16="http://schemas.microsoft.com/office/drawing/2014/main" id="{8F9D7A34-08FD-38AC-BBAE-197B380D6B28}"/>
                </a:ext>
              </a:extLst>
            </p:cNvPr>
            <p:cNvSpPr txBox="1"/>
            <p:nvPr/>
          </p:nvSpPr>
          <p:spPr>
            <a:xfrm>
              <a:off x="127000" y="-38100"/>
              <a:ext cx="795690" cy="225405"/>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100"/>
                </a:lnSpc>
              </a:pPr>
              <a:endParaRPr/>
            </a:p>
          </p:txBody>
        </p:sp>
      </p:grpSp>
      <p:sp>
        <p:nvSpPr>
          <p:cNvPr id="52" name="TextBox 9">
            <a:extLst>
              <a:ext uri="{FF2B5EF4-FFF2-40B4-BE49-F238E27FC236}">
                <a16:creationId xmlns:a16="http://schemas.microsoft.com/office/drawing/2014/main" id="{0563F0C3-E387-9174-7D89-855E0BFD20AF}"/>
              </a:ext>
            </a:extLst>
          </p:cNvPr>
          <p:cNvSpPr txBox="1"/>
          <p:nvPr/>
        </p:nvSpPr>
        <p:spPr>
          <a:xfrm>
            <a:off x="5486400" y="545993"/>
            <a:ext cx="12031799" cy="1257973"/>
          </a:xfrm>
          <a:prstGeom prst="rect">
            <a:avLst/>
          </a:prstGeom>
        </p:spPr>
        <p:txBody>
          <a:bodyPr wrap="square" lIns="0" tIns="0" rIns="0" bIns="0" rtlCol="0" anchor="t">
            <a:spAutoFit/>
          </a:bodyPr>
          <a:lstStyle>
            <a:defPPr>
              <a:defRPr lang="en-US"/>
            </a:defPPr>
            <a:lvl1pPr algn="ctr">
              <a:lnSpc>
                <a:spcPts val="9687"/>
              </a:lnSpc>
              <a:defRPr sz="9600" b="1">
                <a:solidFill>
                  <a:srgbClr val="083E30"/>
                </a:soli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err="1"/>
              <a:t>WareHouse</a:t>
            </a:r>
            <a:endParaRPr lang="en-US" dirty="0"/>
          </a:p>
        </p:txBody>
      </p:sp>
      <p:graphicFrame>
        <p:nvGraphicFramePr>
          <p:cNvPr id="2" name="Table 2">
            <a:extLst>
              <a:ext uri="{FF2B5EF4-FFF2-40B4-BE49-F238E27FC236}">
                <a16:creationId xmlns:a16="http://schemas.microsoft.com/office/drawing/2014/main" id="{0E5D0E24-8B99-04CF-0F27-1E5B1265A4E0}"/>
              </a:ext>
            </a:extLst>
          </p:cNvPr>
          <p:cNvGraphicFramePr>
            <a:graphicFrameLocks noGrp="1"/>
          </p:cNvGraphicFramePr>
          <p:nvPr/>
        </p:nvGraphicFramePr>
        <p:xfrm>
          <a:off x="5853991" y="2535119"/>
          <a:ext cx="11405309" cy="7751882"/>
        </p:xfrm>
        <a:graphic>
          <a:graphicData uri="http://schemas.openxmlformats.org/drawingml/2006/table">
            <a:tbl>
              <a:tblPr/>
              <a:tblGrid>
                <a:gridCol w="11405309">
                  <a:extLst>
                    <a:ext uri="{9D8B030D-6E8A-4147-A177-3AD203B41FA5}">
                      <a16:colId xmlns:a16="http://schemas.microsoft.com/office/drawing/2014/main" val="20000"/>
                    </a:ext>
                  </a:extLst>
                </a:gridCol>
              </a:tblGrid>
              <a:tr h="2201628">
                <a:tc>
                  <a:txBody>
                    <a:bodyPr/>
                    <a:lstStyle/>
                    <a:p>
                      <a:pPr algn="l">
                        <a:lnSpc>
                          <a:spcPts val="3499"/>
                        </a:lnSpc>
                        <a:defRPr/>
                      </a:pPr>
                      <a:r>
                        <a:rPr lang="en-US" sz="2499" dirty="0">
                          <a:solidFill>
                            <a:srgbClr val="2A2E3A"/>
                          </a:solidFill>
                          <a:latin typeface="Helios"/>
                        </a:rPr>
                        <a:t>The warehouse provides comprehensive support for both transactional Data Definition Language (DDL) and Data Manipulation Language (DML). It functions as a data warehouse and possesses robust T-SQL capabilities similar to those found in enterprise data warehouses</a:t>
                      </a:r>
                      <a:endParaRPr lang="en-US" sz="1100" dirty="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0" cap="flat" cmpd="sng" algn="ctr">
                      <a:solidFill>
                        <a:srgbClr val="EDECED"/>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0"/>
                  </a:ext>
                </a:extLst>
              </a:tr>
              <a:tr h="2201628">
                <a:tc>
                  <a:txBody>
                    <a:bodyPr/>
                    <a:lstStyle/>
                    <a:p>
                      <a:pPr algn="l">
                        <a:lnSpc>
                          <a:spcPts val="3499"/>
                        </a:lnSpc>
                        <a:defRPr/>
                      </a:pPr>
                      <a:r>
                        <a:rPr lang="en-US" sz="2499">
                          <a:solidFill>
                            <a:srgbClr val="2A2E3A"/>
                          </a:solidFill>
                          <a:latin typeface="Helios"/>
                        </a:rPr>
                        <a:t>Managed by a SQL engine, the Warehouse facilitates data updates through pipelines, SQL, Spark, and shortcuts. Files are stored in the delta Parquet format and are presented in the form of tables. Users can utilize SQL for data updates and transformations.</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1"/>
                  </a:ext>
                </a:extLst>
              </a:tr>
              <a:tr h="2201628">
                <a:tc>
                  <a:txBody>
                    <a:bodyPr/>
                    <a:lstStyle/>
                    <a:p>
                      <a:pPr algn="l">
                        <a:lnSpc>
                          <a:spcPts val="3499"/>
                        </a:lnSpc>
                        <a:defRPr/>
                      </a:pPr>
                      <a:r>
                        <a:rPr lang="en-US" sz="2499">
                          <a:solidFill>
                            <a:srgbClr val="2A2E3A"/>
                          </a:solidFill>
                          <a:latin typeface="Helios"/>
                        </a:rPr>
                        <a:t>Unlike the SQL Endpoint, which automatically generates tables and data, you have complete control over creating tables, loading data, performing transformations, and executing queries within the data warehouse. This can be achieved through either the Microsoft Fabric portal or T-SQL commands.</a:t>
                      </a:r>
                      <a:endParaRPr lang="en-US" sz="110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2"/>
                  </a:ext>
                </a:extLst>
              </a:tr>
              <a:tr h="1146998">
                <a:tc>
                  <a:txBody>
                    <a:bodyPr/>
                    <a:lstStyle/>
                    <a:p>
                      <a:pPr algn="l">
                        <a:lnSpc>
                          <a:spcPts val="3499"/>
                        </a:lnSpc>
                        <a:defRPr/>
                      </a:pPr>
                      <a:r>
                        <a:rPr lang="en-US" sz="2499" dirty="0">
                          <a:solidFill>
                            <a:srgbClr val="2A2E3A"/>
                          </a:solidFill>
                          <a:latin typeface="Helios"/>
                        </a:rPr>
                        <a:t>Warehouse provides a default dataset for your convenience</a:t>
                      </a:r>
                      <a:endParaRPr lang="en-US" sz="1100" dirty="0"/>
                    </a:p>
                  </a:txBody>
                  <a:tcPr marL="211594" marR="211594" marT="211594" marB="211594" anchor="b">
                    <a:lnL w="0" cap="flat" cmpd="sng" algn="ctr">
                      <a:solidFill>
                        <a:srgbClr val="EDECED"/>
                      </a:solidFill>
                      <a:prstDash val="solid"/>
                      <a:round/>
                      <a:headEnd type="none" w="med" len="med"/>
                      <a:tailEnd type="none" w="med" len="med"/>
                    </a:lnL>
                    <a:lnR w="0" cap="flat" cmpd="sng" algn="ctr">
                      <a:solidFill>
                        <a:srgbClr val="EDECED"/>
                      </a:solidFill>
                      <a:prstDash val="solid"/>
                      <a:round/>
                      <a:headEnd type="none" w="med" len="med"/>
                      <a:tailEnd type="none" w="med" len="med"/>
                    </a:lnR>
                    <a:lnT w="9525" cap="flat" cmpd="sng" algn="ctr">
                      <a:solidFill>
                        <a:srgbClr val="2A2E3A"/>
                      </a:solidFill>
                      <a:prstDash val="solid"/>
                      <a:round/>
                      <a:headEnd type="none" w="med" len="med"/>
                      <a:tailEnd type="none" w="med" len="med"/>
                    </a:lnT>
                    <a:lnB w="9525" cap="flat" cmpd="sng" algn="ctr">
                      <a:solidFill>
                        <a:srgbClr val="2A2E3A"/>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5" name="Group 4">
            <a:extLst>
              <a:ext uri="{FF2B5EF4-FFF2-40B4-BE49-F238E27FC236}">
                <a16:creationId xmlns:a16="http://schemas.microsoft.com/office/drawing/2014/main" id="{549B7D21-67A4-5A8B-C1D0-5B3E912EBB49}"/>
              </a:ext>
            </a:extLst>
          </p:cNvPr>
          <p:cNvGrpSpPr/>
          <p:nvPr/>
        </p:nvGrpSpPr>
        <p:grpSpPr>
          <a:xfrm>
            <a:off x="-1287623" y="9258300"/>
            <a:ext cx="5765006" cy="1028700"/>
            <a:chOff x="0" y="0"/>
            <a:chExt cx="7686674" cy="1371600"/>
          </a:xfrm>
        </p:grpSpPr>
        <p:grpSp>
          <p:nvGrpSpPr>
            <p:cNvPr id="6" name="Group 5">
              <a:extLst>
                <a:ext uri="{FF2B5EF4-FFF2-40B4-BE49-F238E27FC236}">
                  <a16:creationId xmlns:a16="http://schemas.microsoft.com/office/drawing/2014/main" id="{5DAF5272-002B-4F33-D65C-F980D9DF53A2}"/>
                </a:ext>
              </a:extLst>
            </p:cNvPr>
            <p:cNvGrpSpPr/>
            <p:nvPr/>
          </p:nvGrpSpPr>
          <p:grpSpPr>
            <a:xfrm>
              <a:off x="0" y="0"/>
              <a:ext cx="7686674" cy="1371600"/>
              <a:chOff x="0" y="0"/>
              <a:chExt cx="1049690" cy="187305"/>
            </a:xfrm>
          </p:grpSpPr>
          <p:sp>
            <p:nvSpPr>
              <p:cNvPr id="9" name="Freeform 6">
                <a:extLst>
                  <a:ext uri="{FF2B5EF4-FFF2-40B4-BE49-F238E27FC236}">
                    <a16:creationId xmlns:a16="http://schemas.microsoft.com/office/drawing/2014/main" id="{0B0517E4-3169-5815-A10A-4117141295B5}"/>
                  </a:ext>
                </a:extLst>
              </p:cNvPr>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0F6058"/>
              </a:solidFill>
            </p:spPr>
            <p:txBody>
              <a:bodyPr/>
              <a:lstStyle/>
              <a:p>
                <a:endParaRPr lang="en-IN"/>
              </a:p>
            </p:txBody>
          </p:sp>
          <p:sp>
            <p:nvSpPr>
              <p:cNvPr id="10" name="TextBox 7">
                <a:extLst>
                  <a:ext uri="{FF2B5EF4-FFF2-40B4-BE49-F238E27FC236}">
                    <a16:creationId xmlns:a16="http://schemas.microsoft.com/office/drawing/2014/main" id="{FF6BCBFE-3E36-EA24-7BA5-E208EB68E8F3}"/>
                  </a:ext>
                </a:extLst>
              </p:cNvPr>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7" name="TextBox 8">
              <a:extLst>
                <a:ext uri="{FF2B5EF4-FFF2-40B4-BE49-F238E27FC236}">
                  <a16:creationId xmlns:a16="http://schemas.microsoft.com/office/drawing/2014/main" id="{A68D5462-ACF3-6951-857E-467421EBFE9A}"/>
                </a:ext>
              </a:extLst>
            </p:cNvPr>
            <p:cNvSpPr txBox="1"/>
            <p:nvPr/>
          </p:nvSpPr>
          <p:spPr>
            <a:xfrm>
              <a:off x="3033168" y="475615"/>
              <a:ext cx="2698286" cy="391795"/>
            </a:xfrm>
            <a:prstGeom prst="rect">
              <a:avLst/>
            </a:prstGeom>
          </p:spPr>
          <p:txBody>
            <a:bodyPr lIns="0" tIns="0" rIns="0" bIns="0" rtlCol="0" anchor="t">
              <a:spAutoFit/>
            </a:bodyPr>
            <a:lstStyle/>
            <a:p>
              <a:pPr marL="0" lvl="0" indent="0">
                <a:lnSpc>
                  <a:spcPts val="2340"/>
                </a:lnSpc>
                <a:spcBef>
                  <a:spcPct val="0"/>
                </a:spcBef>
              </a:pPr>
              <a:endParaRPr/>
            </a:p>
          </p:txBody>
        </p:sp>
      </p:grpSp>
      <p:sp>
        <p:nvSpPr>
          <p:cNvPr id="14" name="TextBox 12">
            <a:extLst>
              <a:ext uri="{FF2B5EF4-FFF2-40B4-BE49-F238E27FC236}">
                <a16:creationId xmlns:a16="http://schemas.microsoft.com/office/drawing/2014/main" id="{57B57C9A-3198-E36C-9393-B51506F69956}"/>
              </a:ext>
            </a:extLst>
          </p:cNvPr>
          <p:cNvSpPr txBox="1"/>
          <p:nvPr/>
        </p:nvSpPr>
        <p:spPr>
          <a:xfrm>
            <a:off x="5853991" y="1719105"/>
            <a:ext cx="11405309" cy="570865"/>
          </a:xfrm>
          <a:prstGeom prst="rect">
            <a:avLst/>
          </a:prstGeom>
        </p:spPr>
        <p:txBody>
          <a:bodyPr lIns="0" tIns="0" rIns="0" bIns="0" rtlCol="0" anchor="t">
            <a:spAutoFit/>
          </a:bodyPr>
          <a:lstStyle/>
          <a:p>
            <a:pPr algn="l">
              <a:lnSpc>
                <a:spcPts val="4759"/>
              </a:lnSpc>
            </a:pPr>
            <a:r>
              <a:rPr lang="en-US" sz="3399" dirty="0">
                <a:solidFill>
                  <a:srgbClr val="0F6058"/>
                </a:solidFill>
                <a:latin typeface="Helios"/>
              </a:rPr>
              <a:t>Key Highlights</a:t>
            </a:r>
          </a:p>
        </p:txBody>
      </p:sp>
      <p:sp>
        <p:nvSpPr>
          <p:cNvPr id="15" name="Freeform 10">
            <a:extLst>
              <a:ext uri="{FF2B5EF4-FFF2-40B4-BE49-F238E27FC236}">
                <a16:creationId xmlns:a16="http://schemas.microsoft.com/office/drawing/2014/main" id="{576960BE-172E-EE58-630F-FCA68F00A5B1}"/>
              </a:ext>
            </a:extLst>
          </p:cNvPr>
          <p:cNvSpPr/>
          <p:nvPr/>
        </p:nvSpPr>
        <p:spPr>
          <a:xfrm>
            <a:off x="1333668" y="543062"/>
            <a:ext cx="1827776" cy="1827776"/>
          </a:xfrm>
          <a:custGeom>
            <a:avLst/>
            <a:gdLst/>
            <a:ahLst/>
            <a:cxnLst/>
            <a:rect l="l" t="t" r="r" b="b"/>
            <a:pathLst>
              <a:path w="1827776" h="1827776">
                <a:moveTo>
                  <a:pt x="0" y="0"/>
                </a:moveTo>
                <a:lnTo>
                  <a:pt x="1827776" y="0"/>
                </a:lnTo>
                <a:lnTo>
                  <a:pt x="1827776" y="1827776"/>
                </a:lnTo>
                <a:lnTo>
                  <a:pt x="0" y="1827776"/>
                </a:lnTo>
                <a:lnTo>
                  <a:pt x="0" y="0"/>
                </a:lnTo>
                <a:close/>
              </a:path>
            </a:pathLst>
          </a:custGeom>
          <a:blipFill>
            <a:blip r:embed="rId4"/>
            <a:stretch>
              <a:fillRect/>
            </a:stretch>
          </a:blipFill>
        </p:spPr>
        <p:txBody>
          <a:bodyPr/>
          <a:lstStyle/>
          <a:p>
            <a:endParaRPr lang="en-IN"/>
          </a:p>
        </p:txBody>
      </p:sp>
      <p:pic>
        <p:nvPicPr>
          <p:cNvPr id="17" name="Graphic 16">
            <a:extLst>
              <a:ext uri="{FF2B5EF4-FFF2-40B4-BE49-F238E27FC236}">
                <a16:creationId xmlns:a16="http://schemas.microsoft.com/office/drawing/2014/main" id="{23A71CFA-029C-8D26-66EE-4987C033BD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8756" y="3201594"/>
            <a:ext cx="3657600" cy="3771900"/>
          </a:xfrm>
          <a:prstGeom prst="rect">
            <a:avLst/>
          </a:prstGeom>
        </p:spPr>
      </p:pic>
    </p:spTree>
    <p:extLst>
      <p:ext uri="{BB962C8B-B14F-4D97-AF65-F5344CB8AC3E}">
        <p14:creationId xmlns:p14="http://schemas.microsoft.com/office/powerpoint/2010/main" val="1336676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oftware company&#10;&#10;Description automatically generated">
            <a:extLst>
              <a:ext uri="{FF2B5EF4-FFF2-40B4-BE49-F238E27FC236}">
                <a16:creationId xmlns:a16="http://schemas.microsoft.com/office/drawing/2014/main" id="{35937B12-E745-F02D-7ABE-804A187ED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356" y="965200"/>
            <a:ext cx="13317286" cy="8356598"/>
          </a:xfrm>
          <a:prstGeom prst="rect">
            <a:avLst/>
          </a:prstGeom>
          <a:ln>
            <a:noFill/>
          </a:ln>
        </p:spPr>
      </p:pic>
    </p:spTree>
    <p:extLst>
      <p:ext uri="{BB962C8B-B14F-4D97-AF65-F5344CB8AC3E}">
        <p14:creationId xmlns:p14="http://schemas.microsoft.com/office/powerpoint/2010/main" val="246277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AD6247-93DF-AC2F-FD36-E2F68BFE2218}"/>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black and white text on a blue background&#10;&#10;Description automatically generated">
            <a:extLst>
              <a:ext uri="{FF2B5EF4-FFF2-40B4-BE49-F238E27FC236}">
                <a16:creationId xmlns:a16="http://schemas.microsoft.com/office/drawing/2014/main" id="{C3747586-DF61-2032-B6AA-A2758A49ED0E}"/>
              </a:ext>
            </a:extLst>
          </p:cNvPr>
          <p:cNvPicPr>
            <a:picLocks noChangeAspect="1"/>
          </p:cNvPicPr>
          <p:nvPr/>
        </p:nvPicPr>
        <p:blipFill>
          <a:blip r:embed="rId2">
            <a:extLst>
              <a:ext uri="{28A0092B-C50C-407E-A947-70E740481C1C}">
                <a14:useLocalDpi xmlns:a14="http://schemas.microsoft.com/office/drawing/2010/main" val="0"/>
              </a:ext>
            </a:extLst>
          </a:blip>
          <a:srcRect t="19"/>
          <a:stretch/>
        </p:blipFill>
        <p:spPr>
          <a:xfrm>
            <a:off x="20" y="1923"/>
            <a:ext cx="18287980" cy="10285077"/>
          </a:xfrm>
          <a:prstGeom prst="rect">
            <a:avLst/>
          </a:prstGeom>
        </p:spPr>
      </p:pic>
    </p:spTree>
    <p:extLst>
      <p:ext uri="{BB962C8B-B14F-4D97-AF65-F5344CB8AC3E}">
        <p14:creationId xmlns:p14="http://schemas.microsoft.com/office/powerpoint/2010/main" val="241541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D6A64-96E0-B347-1E46-FF6C09103656}"/>
            </a:ext>
          </a:extLst>
        </p:cNvPr>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DED0267E-310F-4817-0D06-E173B035A483}"/>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94714CF5-61EE-CED0-B275-8E67806E4A94}"/>
              </a:ext>
            </a:extLst>
          </p:cNvPr>
          <p:cNvSpPr txBox="1"/>
          <p:nvPr/>
        </p:nvSpPr>
        <p:spPr>
          <a:xfrm>
            <a:off x="3276600" y="3892548"/>
            <a:ext cx="12344400" cy="2487861"/>
          </a:xfrm>
          <a:prstGeom prst="rect">
            <a:avLst/>
          </a:prstGeom>
        </p:spPr>
        <p:txBody>
          <a:bodyPr wrap="square" lIns="0" tIns="0" rIns="0" bIns="0" rtlCol="0" anchor="t">
            <a:spAutoFit/>
          </a:bodyPr>
          <a:lstStyle/>
          <a:p>
            <a:pPr algn="ctr">
              <a:lnSpc>
                <a:spcPts val="9687"/>
              </a:lnSpc>
            </a:pPr>
            <a:r>
              <a:rPr lang="en-US" sz="8800" dirty="0"/>
              <a:t>Why should I learn Microsoft Fabric?</a:t>
            </a:r>
            <a:endParaRPr lang="en-US" sz="8800" b="1" dirty="0">
              <a:solidFill>
                <a:schemeClr val="tx1">
                  <a:lumMod val="95000"/>
                  <a:lumOff val="5000"/>
                </a:schemeClr>
              </a:solidFill>
            </a:endParaRPr>
          </a:p>
        </p:txBody>
      </p:sp>
    </p:spTree>
    <p:extLst>
      <p:ext uri="{BB962C8B-B14F-4D97-AF65-F5344CB8AC3E}">
        <p14:creationId xmlns:p14="http://schemas.microsoft.com/office/powerpoint/2010/main" val="309059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ABFE6-08A3-59CF-5B92-80C09F109589}"/>
            </a:ext>
          </a:extLst>
        </p:cNvPr>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28F4AC3D-7CF7-2F87-04ED-BA81F0831533}"/>
              </a:ext>
            </a:extLst>
          </p:cNvPr>
          <p:cNvPicPr>
            <a:picLocks noChangeAspect="1"/>
          </p:cNvPicPr>
          <p:nvPr/>
        </p:nvPicPr>
        <p:blipFill>
          <a:blip r:embed="rId2"/>
          <a:stretch>
            <a:fillRect/>
          </a:stretch>
        </p:blipFill>
        <p:spPr>
          <a:xfrm>
            <a:off x="0" y="114300"/>
            <a:ext cx="18287474" cy="10286704"/>
          </a:xfrm>
          <a:prstGeom prst="rect">
            <a:avLst/>
          </a:prstGeom>
        </p:spPr>
      </p:pic>
      <p:sp>
        <p:nvSpPr>
          <p:cNvPr id="5" name="Over a hundred data and analytics specialists…">
            <a:extLst>
              <a:ext uri="{FF2B5EF4-FFF2-40B4-BE49-F238E27FC236}">
                <a16:creationId xmlns:a16="http://schemas.microsoft.com/office/drawing/2014/main" id="{D3A8C4D3-BB9D-DEA5-DB56-B5F206645B13}"/>
              </a:ext>
            </a:extLst>
          </p:cNvPr>
          <p:cNvSpPr txBox="1"/>
          <p:nvPr/>
        </p:nvSpPr>
        <p:spPr>
          <a:xfrm>
            <a:off x="1676400" y="2857500"/>
            <a:ext cx="15234658" cy="6124754"/>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914400" indent="-914400">
              <a:buSzPct val="100000"/>
              <a:buAutoNum type="arabicPeriod"/>
              <a:defRPr sz="4200">
                <a:solidFill>
                  <a:srgbClr val="FFFFFF"/>
                </a:solidFill>
                <a:latin typeface="Avenir Next"/>
                <a:ea typeface="Avenir Next"/>
                <a:cs typeface="Avenir Next"/>
                <a:sym typeface="Avenir Next"/>
              </a:defRPr>
            </a:pPr>
            <a:r>
              <a:rPr lang="en-US" sz="2800" dirty="0">
                <a:solidFill>
                  <a:srgbClr val="118365"/>
                </a:solidFill>
                <a:latin typeface="Calibri" panose="020F0502020204030204" pitchFamily="34" charset="0"/>
                <a:ea typeface="Calibri" panose="020F0502020204030204" pitchFamily="34" charset="0"/>
                <a:cs typeface="Times New Roman" panose="02020603050405020304" pitchFamily="18" charset="0"/>
              </a:rPr>
              <a:t>Comprehensive Platform: Microsoft Fabric brings together data integration, engineering, warehousing, analytics, and visualization in a single, unified platform.</a:t>
            </a:r>
          </a:p>
          <a:p>
            <a:pPr marL="914400" indent="-914400">
              <a:buSzPct val="100000"/>
              <a:buAutoNum type="arabicPeriod"/>
              <a:defRPr sz="4200">
                <a:solidFill>
                  <a:srgbClr val="FFFFFF"/>
                </a:solidFill>
                <a:latin typeface="Avenir Next"/>
                <a:ea typeface="Avenir Next"/>
                <a:cs typeface="Avenir Next"/>
                <a:sym typeface="Avenir Next"/>
              </a:defRPr>
            </a:pPr>
            <a:endParaRPr lang="en-US" sz="2800" dirty="0">
              <a:solidFill>
                <a:srgbClr val="118365"/>
              </a:solidFill>
              <a:latin typeface="Calibri" panose="020F0502020204030204" pitchFamily="34" charset="0"/>
              <a:ea typeface="Calibri" panose="020F0502020204030204" pitchFamily="34" charset="0"/>
              <a:cs typeface="Times New Roman" panose="02020603050405020304" pitchFamily="18" charset="0"/>
            </a:endParaRPr>
          </a:p>
          <a:p>
            <a:pPr marL="914400" indent="-914400">
              <a:buSzPct val="100000"/>
              <a:buAutoNum type="arabicPeriod"/>
              <a:defRPr sz="4200">
                <a:solidFill>
                  <a:srgbClr val="FFFFFF"/>
                </a:solidFill>
                <a:latin typeface="Avenir Next"/>
                <a:ea typeface="Avenir Next"/>
                <a:cs typeface="Avenir Next"/>
                <a:sym typeface="Avenir Next"/>
              </a:defRPr>
            </a:pPr>
            <a:r>
              <a:rPr lang="en-US" sz="2800" dirty="0">
                <a:solidFill>
                  <a:srgbClr val="118365"/>
                </a:solidFill>
                <a:latin typeface="Calibri" panose="020F0502020204030204" pitchFamily="34" charset="0"/>
                <a:ea typeface="Calibri" panose="020F0502020204030204" pitchFamily="34" charset="0"/>
                <a:cs typeface="Times New Roman" panose="02020603050405020304" pitchFamily="18" charset="0"/>
              </a:rPr>
              <a:t>Natural Upgrade for Power BI Users: If you already use Power BI, Fabric is the next step to advance your analytics skills and leverage the latest innovations.</a:t>
            </a:r>
          </a:p>
          <a:p>
            <a:pPr marL="914400" indent="-914400">
              <a:buSzPct val="100000"/>
              <a:buAutoNum type="arabicPeriod"/>
              <a:defRPr sz="4200">
                <a:solidFill>
                  <a:srgbClr val="FFFFFF"/>
                </a:solidFill>
                <a:latin typeface="Avenir Next"/>
                <a:ea typeface="Avenir Next"/>
                <a:cs typeface="Avenir Next"/>
                <a:sym typeface="Avenir Next"/>
              </a:defRPr>
            </a:pPr>
            <a:endParaRPr lang="en-US" sz="2800" dirty="0">
              <a:solidFill>
                <a:srgbClr val="118365"/>
              </a:solidFill>
              <a:latin typeface="Calibri" panose="020F0502020204030204" pitchFamily="34" charset="0"/>
              <a:ea typeface="Calibri" panose="020F0502020204030204" pitchFamily="34" charset="0"/>
              <a:cs typeface="Times New Roman" panose="02020603050405020304" pitchFamily="18" charset="0"/>
            </a:endParaRPr>
          </a:p>
          <a:p>
            <a:pPr marL="914400" indent="-914400">
              <a:buSzPct val="100000"/>
              <a:buAutoNum type="arabicPeriod"/>
              <a:defRPr sz="4200">
                <a:solidFill>
                  <a:srgbClr val="FFFFFF"/>
                </a:solidFill>
                <a:latin typeface="Avenir Next"/>
                <a:ea typeface="Avenir Next"/>
                <a:cs typeface="Avenir Next"/>
                <a:sym typeface="Avenir Next"/>
              </a:defRPr>
            </a:pPr>
            <a:r>
              <a:rPr lang="en-US" sz="2800" dirty="0">
                <a:solidFill>
                  <a:srgbClr val="118365"/>
                </a:solidFill>
                <a:latin typeface="Calibri" panose="020F0502020204030204" pitchFamily="34" charset="0"/>
                <a:ea typeface="Calibri" panose="020F0502020204030204" pitchFamily="34" charset="0"/>
                <a:cs typeface="Times New Roman" panose="02020603050405020304" pitchFamily="18" charset="0"/>
              </a:rPr>
              <a:t>Rapid Market Adoption: Microsoft Fabric is gaining traction quickly, with more organizations adopting it for their data and analytics needs.</a:t>
            </a:r>
          </a:p>
          <a:p>
            <a:pPr marL="914400" indent="-914400">
              <a:buSzPct val="100000"/>
              <a:buAutoNum type="arabicPeriod"/>
              <a:defRPr sz="4200">
                <a:solidFill>
                  <a:srgbClr val="FFFFFF"/>
                </a:solidFill>
                <a:latin typeface="Avenir Next"/>
                <a:ea typeface="Avenir Next"/>
                <a:cs typeface="Avenir Next"/>
                <a:sym typeface="Avenir Next"/>
              </a:defRPr>
            </a:pPr>
            <a:endParaRPr lang="en-US" sz="2800" dirty="0">
              <a:solidFill>
                <a:srgbClr val="118365"/>
              </a:solidFill>
              <a:latin typeface="Calibri" panose="020F0502020204030204" pitchFamily="34" charset="0"/>
              <a:ea typeface="Calibri" panose="020F0502020204030204" pitchFamily="34" charset="0"/>
              <a:cs typeface="Times New Roman" panose="02020603050405020304" pitchFamily="18" charset="0"/>
            </a:endParaRPr>
          </a:p>
          <a:p>
            <a:pPr marL="914400" indent="-914400">
              <a:buSzPct val="100000"/>
              <a:buAutoNum type="arabicPeriod"/>
              <a:defRPr sz="4200">
                <a:solidFill>
                  <a:srgbClr val="FFFFFF"/>
                </a:solidFill>
                <a:latin typeface="Avenir Next"/>
                <a:ea typeface="Avenir Next"/>
                <a:cs typeface="Avenir Next"/>
                <a:sym typeface="Avenir Next"/>
              </a:defRPr>
            </a:pPr>
            <a:r>
              <a:rPr lang="en-US" sz="2800" dirty="0">
                <a:solidFill>
                  <a:srgbClr val="118365"/>
                </a:solidFill>
                <a:latin typeface="Calibri" panose="020F0502020204030204" pitchFamily="34" charset="0"/>
                <a:ea typeface="Calibri" panose="020F0502020204030204" pitchFamily="34" charset="0"/>
                <a:cs typeface="Times New Roman" panose="02020603050405020304" pitchFamily="18" charset="0"/>
              </a:rPr>
              <a:t>Cost-Effective Solution: Many customers are finding that Fabric helps reduce costs by consolidating multiple data and analytics tools into one solution.</a:t>
            </a:r>
          </a:p>
          <a:p>
            <a:pPr marL="914400" indent="-914400">
              <a:buSzPct val="100000"/>
              <a:buAutoNum type="arabicPeriod"/>
              <a:defRPr sz="4200">
                <a:solidFill>
                  <a:srgbClr val="FFFFFF"/>
                </a:solidFill>
                <a:latin typeface="Avenir Next"/>
                <a:ea typeface="Avenir Next"/>
                <a:cs typeface="Avenir Next"/>
                <a:sym typeface="Avenir Next"/>
              </a:defRPr>
            </a:pPr>
            <a:endParaRPr lang="en-US" sz="2800" dirty="0">
              <a:solidFill>
                <a:srgbClr val="118365"/>
              </a:solidFill>
              <a:latin typeface="Calibri" panose="020F0502020204030204" pitchFamily="34" charset="0"/>
              <a:ea typeface="Calibri" panose="020F0502020204030204" pitchFamily="34" charset="0"/>
              <a:cs typeface="Times New Roman" panose="02020603050405020304" pitchFamily="18" charset="0"/>
            </a:endParaRPr>
          </a:p>
          <a:p>
            <a:pPr marL="914400" indent="-914400">
              <a:buSzPct val="100000"/>
              <a:buAutoNum type="arabicPeriod"/>
              <a:defRPr sz="4200">
                <a:solidFill>
                  <a:srgbClr val="FFFFFF"/>
                </a:solidFill>
                <a:latin typeface="Avenir Next"/>
                <a:ea typeface="Avenir Next"/>
                <a:cs typeface="Avenir Next"/>
                <a:sym typeface="Avenir Next"/>
              </a:defRPr>
            </a:pPr>
            <a:r>
              <a:rPr lang="en-US" sz="2800" dirty="0">
                <a:solidFill>
                  <a:srgbClr val="118365"/>
                </a:solidFill>
                <a:latin typeface="Calibri" panose="020F0502020204030204" pitchFamily="34" charset="0"/>
                <a:ea typeface="Calibri" panose="020F0502020204030204" pitchFamily="34" charset="0"/>
                <a:cs typeface="Times New Roman" panose="02020603050405020304" pitchFamily="18" charset="0"/>
              </a:rPr>
              <a:t>New Technology, New Opportunities: As a recent launch, there are many growth and career opportunities for professionals who learn Fabric early.</a:t>
            </a:r>
            <a:endParaRPr lang="en-US" sz="5400" dirty="0">
              <a:solidFill>
                <a:srgbClr val="118365"/>
              </a:solidFill>
            </a:endParaRPr>
          </a:p>
        </p:txBody>
      </p:sp>
      <p:sp>
        <p:nvSpPr>
          <p:cNvPr id="6" name="TextBox 5">
            <a:extLst>
              <a:ext uri="{FF2B5EF4-FFF2-40B4-BE49-F238E27FC236}">
                <a16:creationId xmlns:a16="http://schemas.microsoft.com/office/drawing/2014/main" id="{158F3BEF-24EC-7AA8-59E5-1CF8AD695FD7}"/>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8800" dirty="0"/>
              <a:t>Why should I learn Microsoft Fabric?</a:t>
            </a:r>
            <a:endParaRPr lang="en-US" sz="8800" b="1" dirty="0">
              <a:solidFill>
                <a:schemeClr val="tx1">
                  <a:lumMod val="95000"/>
                  <a:lumOff val="5000"/>
                </a:schemeClr>
              </a:solidFill>
            </a:endParaRPr>
          </a:p>
        </p:txBody>
      </p:sp>
    </p:spTree>
    <p:extLst>
      <p:ext uri="{BB962C8B-B14F-4D97-AF65-F5344CB8AC3E}">
        <p14:creationId xmlns:p14="http://schemas.microsoft.com/office/powerpoint/2010/main" val="372917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DDE91B1-B821-5483-8307-E676ED9748C0}"/>
              </a:ext>
            </a:extLst>
          </p:cNvPr>
          <p:cNvPicPr>
            <a:picLocks noChangeAspect="1"/>
          </p:cNvPicPr>
          <p:nvPr/>
        </p:nvPicPr>
        <p:blipFill>
          <a:blip r:embed="rId2"/>
          <a:stretch>
            <a:fillRect/>
          </a:stretch>
        </p:blipFill>
        <p:spPr>
          <a:xfrm>
            <a:off x="0" y="114300"/>
            <a:ext cx="18287474" cy="10286704"/>
          </a:xfrm>
          <a:prstGeom prst="rect">
            <a:avLst/>
          </a:prstGeom>
        </p:spPr>
      </p:pic>
      <p:sp>
        <p:nvSpPr>
          <p:cNvPr id="6" name="TextBox 5">
            <a:extLst>
              <a:ext uri="{FF2B5EF4-FFF2-40B4-BE49-F238E27FC236}">
                <a16:creationId xmlns:a16="http://schemas.microsoft.com/office/drawing/2014/main" id="{41A5EDAA-4547-0F44-CCEA-69EF90EB8CEC}"/>
              </a:ext>
            </a:extLst>
          </p:cNvPr>
          <p:cNvSpPr txBox="1"/>
          <p:nvPr/>
        </p:nvSpPr>
        <p:spPr>
          <a:xfrm>
            <a:off x="3276600" y="3892548"/>
            <a:ext cx="12344400" cy="2487861"/>
          </a:xfrm>
          <a:prstGeom prst="rect">
            <a:avLst/>
          </a:prstGeom>
        </p:spPr>
        <p:txBody>
          <a:bodyPr wrap="square" lIns="0" tIns="0" rIns="0" bIns="0" rtlCol="0" anchor="t">
            <a:spAutoFit/>
          </a:bodyPr>
          <a:lstStyle/>
          <a:p>
            <a:pPr algn="ctr">
              <a:lnSpc>
                <a:spcPts val="9687"/>
              </a:lnSpc>
            </a:pPr>
            <a:r>
              <a:rPr lang="en-US" sz="8800" dirty="0"/>
              <a:t>Do we need a new system for data analytics?</a:t>
            </a:r>
            <a:endParaRPr lang="en-US" sz="8800" b="1" dirty="0">
              <a:solidFill>
                <a:schemeClr val="tx1">
                  <a:lumMod val="95000"/>
                  <a:lumOff val="5000"/>
                </a:schemeClr>
              </a:solidFill>
              <a:latin typeface="+mj-lt"/>
            </a:endParaRPr>
          </a:p>
        </p:txBody>
      </p:sp>
    </p:spTree>
    <p:extLst>
      <p:ext uri="{BB962C8B-B14F-4D97-AF65-F5344CB8AC3E}">
        <p14:creationId xmlns:p14="http://schemas.microsoft.com/office/powerpoint/2010/main" val="26671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A2B19-A0EF-A0B3-0018-334FDEE4A2CB}"/>
            </a:ext>
          </a:extLst>
        </p:cNvPr>
        <p:cNvGrpSpPr/>
        <p:nvPr/>
      </p:nvGrpSpPr>
      <p:grpSpPr>
        <a:xfrm>
          <a:off x="0" y="0"/>
          <a:ext cx="0" cy="0"/>
          <a:chOff x="0" y="0"/>
          <a:chExt cx="0" cy="0"/>
        </a:xfrm>
      </p:grpSpPr>
      <p:pic>
        <p:nvPicPr>
          <p:cNvPr id="4" name="Picture 3" descr="A white and blue gradient&#10;&#10;Description automatically generated">
            <a:extLst>
              <a:ext uri="{FF2B5EF4-FFF2-40B4-BE49-F238E27FC236}">
                <a16:creationId xmlns:a16="http://schemas.microsoft.com/office/drawing/2014/main" id="{A28F6539-6911-DB70-A1D9-4F172BCD58E4}"/>
              </a:ext>
            </a:extLst>
          </p:cNvPr>
          <p:cNvPicPr>
            <a:picLocks noChangeAspect="1"/>
          </p:cNvPicPr>
          <p:nvPr/>
        </p:nvPicPr>
        <p:blipFill>
          <a:blip r:embed="rId2"/>
          <a:stretch>
            <a:fillRect/>
          </a:stretch>
        </p:blipFill>
        <p:spPr>
          <a:xfrm>
            <a:off x="0" y="114300"/>
            <a:ext cx="18287474" cy="10286704"/>
          </a:xfrm>
          <a:prstGeom prst="rect">
            <a:avLst/>
          </a:prstGeom>
        </p:spPr>
      </p:pic>
      <p:sp>
        <p:nvSpPr>
          <p:cNvPr id="5" name="Over a hundred data and analytics specialists…">
            <a:extLst>
              <a:ext uri="{FF2B5EF4-FFF2-40B4-BE49-F238E27FC236}">
                <a16:creationId xmlns:a16="http://schemas.microsoft.com/office/drawing/2014/main" id="{FBE92AEA-C5CC-0850-A0FC-92BEA1AB2422}"/>
              </a:ext>
            </a:extLst>
          </p:cNvPr>
          <p:cNvSpPr txBox="1"/>
          <p:nvPr/>
        </p:nvSpPr>
        <p:spPr>
          <a:xfrm>
            <a:off x="1676400" y="2857500"/>
            <a:ext cx="15234658" cy="5909310"/>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buSzPct val="100000"/>
              <a:defRPr sz="4200">
                <a:solidFill>
                  <a:srgbClr val="FFFFFF"/>
                </a:solidFill>
                <a:latin typeface="Avenir Next"/>
                <a:ea typeface="Avenir Next"/>
                <a:cs typeface="Avenir Next"/>
                <a:sym typeface="Avenir Next"/>
              </a:defRPr>
            </a:pPr>
            <a:r>
              <a:rPr lang="en-US" sz="5400" dirty="0">
                <a:solidFill>
                  <a:srgbClr val="118365"/>
                </a:solidFill>
                <a:effectLst/>
                <a:latin typeface="Calibri" panose="020F0502020204030204" pitchFamily="34" charset="0"/>
                <a:ea typeface="Calibri" panose="020F0502020204030204" pitchFamily="34" charset="0"/>
                <a:cs typeface="Times New Roman" panose="02020603050405020304" pitchFamily="18" charset="0"/>
              </a:rPr>
              <a:t>Business intelligence is related to decision making</a:t>
            </a:r>
          </a:p>
          <a:p>
            <a:pPr>
              <a:buSzPct val="100000"/>
              <a:defRPr sz="4200">
                <a:solidFill>
                  <a:srgbClr val="FFFFFF"/>
                </a:solidFill>
                <a:latin typeface="Avenir Next"/>
                <a:ea typeface="Avenir Next"/>
                <a:cs typeface="Avenir Next"/>
                <a:sym typeface="Avenir Next"/>
              </a:defRPr>
            </a:pPr>
            <a:r>
              <a:rPr lang="en-US" sz="5400" dirty="0">
                <a:solidFill>
                  <a:srgbClr val="118365"/>
                </a:solidFill>
                <a:effectLst/>
                <a:latin typeface="Calibri" panose="020F0502020204030204" pitchFamily="34" charset="0"/>
                <a:ea typeface="Calibri" panose="020F0502020204030204" pitchFamily="34" charset="0"/>
                <a:cs typeface="Times New Roman" panose="02020603050405020304" pitchFamily="18" charset="0"/>
              </a:rPr>
              <a:t>olap.com “The term Business Intelligence (BI) refers to technologies, applications and practices for the collection, integration, analysis, and presentation of business information. The purpose of Business Intelligence is to support better business decision making.”</a:t>
            </a:r>
            <a:endParaRPr lang="en-US" sz="9600" dirty="0">
              <a:solidFill>
                <a:srgbClr val="118365"/>
              </a:solidFill>
            </a:endParaRPr>
          </a:p>
        </p:txBody>
      </p:sp>
      <p:sp>
        <p:nvSpPr>
          <p:cNvPr id="6" name="TextBox 5">
            <a:extLst>
              <a:ext uri="{FF2B5EF4-FFF2-40B4-BE49-F238E27FC236}">
                <a16:creationId xmlns:a16="http://schemas.microsoft.com/office/drawing/2014/main" id="{B30BE470-3972-8508-468C-D7559F39550C}"/>
              </a:ext>
            </a:extLst>
          </p:cNvPr>
          <p:cNvSpPr txBox="1"/>
          <p:nvPr/>
        </p:nvSpPr>
        <p:spPr>
          <a:xfrm>
            <a:off x="0" y="594319"/>
            <a:ext cx="18288000" cy="1257973"/>
          </a:xfrm>
          <a:prstGeom prst="rect">
            <a:avLst/>
          </a:prstGeom>
        </p:spPr>
        <p:txBody>
          <a:bodyPr wrap="square" lIns="0" tIns="0" rIns="0" bIns="0" rtlCol="0" anchor="t">
            <a:spAutoFit/>
          </a:bodyPr>
          <a:lstStyle/>
          <a:p>
            <a:pPr algn="ctr">
              <a:lnSpc>
                <a:spcPts val="9687"/>
              </a:lnSpc>
            </a:pPr>
            <a:r>
              <a:rPr lang="en-US" sz="9600" b="1" dirty="0">
                <a:solidFill>
                  <a:srgbClr val="083E30"/>
                </a:solidFill>
                <a:latin typeface="+mj-lt"/>
              </a:rPr>
              <a:t>Data Analytics</a:t>
            </a:r>
            <a:endParaRPr lang="en-US" sz="9600" b="1" dirty="0">
              <a:solidFill>
                <a:schemeClr val="tx1">
                  <a:lumMod val="95000"/>
                  <a:lumOff val="5000"/>
                </a:schemeClr>
              </a:solidFill>
              <a:latin typeface="+mj-lt"/>
            </a:endParaRPr>
          </a:p>
        </p:txBody>
      </p:sp>
    </p:spTree>
    <p:extLst>
      <p:ext uri="{BB962C8B-B14F-4D97-AF65-F5344CB8AC3E}">
        <p14:creationId xmlns:p14="http://schemas.microsoft.com/office/powerpoint/2010/main" val="56789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14036</TotalTime>
  <Words>2115</Words>
  <Application>Microsoft Office PowerPoint</Application>
  <PresentationFormat>Custom</PresentationFormat>
  <Paragraphs>312</Paragraphs>
  <Slides>46</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Wingdings</vt:lpstr>
      <vt:lpstr>Aptos</vt:lpstr>
      <vt:lpstr>Segoe UI Semibold</vt:lpstr>
      <vt:lpstr>Canva Sans Bold</vt:lpstr>
      <vt:lpstr>Segoe UI</vt:lpstr>
      <vt:lpstr>Helios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Today’s data and analytics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Fabric</dc:title>
  <cp:lastModifiedBy>Amit Chandak</cp:lastModifiedBy>
  <cp:revision>85</cp:revision>
  <dcterms:created xsi:type="dcterms:W3CDTF">2006-08-16T00:00:00Z</dcterms:created>
  <dcterms:modified xsi:type="dcterms:W3CDTF">2025-08-12T13:11:16Z</dcterms:modified>
  <dc:identifier>DAFkEpg_WPw</dc:identifier>
</cp:coreProperties>
</file>